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3"/>
  </p:notesMasterIdLst>
  <p:handoutMasterIdLst>
    <p:handoutMasterId r:id="rId34"/>
  </p:handoutMasterIdLst>
  <p:sldIdLst>
    <p:sldId id="350" r:id="rId5"/>
    <p:sldId id="352" r:id="rId6"/>
    <p:sldId id="394" r:id="rId7"/>
    <p:sldId id="393" r:id="rId8"/>
    <p:sldId id="365" r:id="rId9"/>
    <p:sldId id="366" r:id="rId10"/>
    <p:sldId id="367" r:id="rId11"/>
    <p:sldId id="334" r:id="rId12"/>
    <p:sldId id="353" r:id="rId13"/>
    <p:sldId id="369" r:id="rId14"/>
    <p:sldId id="370" r:id="rId15"/>
    <p:sldId id="375" r:id="rId16"/>
    <p:sldId id="354" r:id="rId17"/>
    <p:sldId id="378" r:id="rId18"/>
    <p:sldId id="381" r:id="rId19"/>
    <p:sldId id="376" r:id="rId20"/>
    <p:sldId id="379" r:id="rId21"/>
    <p:sldId id="382" r:id="rId22"/>
    <p:sldId id="390" r:id="rId23"/>
    <p:sldId id="391" r:id="rId24"/>
    <p:sldId id="392" r:id="rId25"/>
    <p:sldId id="384" r:id="rId26"/>
    <p:sldId id="389" r:id="rId27"/>
    <p:sldId id="383" r:id="rId28"/>
    <p:sldId id="386" r:id="rId29"/>
    <p:sldId id="388" r:id="rId30"/>
    <p:sldId id="364" r:id="rId31"/>
    <p:sldId id="34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3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5226" autoAdjust="0"/>
  </p:normalViewPr>
  <p:slideViewPr>
    <p:cSldViewPr snapToGrid="0">
      <p:cViewPr varScale="1">
        <p:scale>
          <a:sx n="114" d="100"/>
          <a:sy n="114" d="100"/>
        </p:scale>
        <p:origin x="2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82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v4.20.1/en/perf_train_gpu_one#anatomy-of-models-memor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https://ai.googleblog.com/2021/10/introducing-flan-more-generalizabl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bair.berkeley.edu/blog/2023/04/03/koala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hyperlink" Target="https://crfm.stanford.edu/2023/03/13/alpaca.html" TargetMode="External"/><Relationship Id="rId2" Type="http://schemas.openxmlformats.org/officeDocument/2006/relationships/image" Target="../media/image10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13.png"/><Relationship Id="rId15" Type="http://schemas.openxmlformats.org/officeDocument/2006/relationships/hyperlink" Target="https://www.databricks.com/blog/2023/04/12/dolly-first-open-commercially-viable-instruction-tuned-llm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hyperlink" Target="https://arxiv.org/pdf/2305.15717.pdf" TargetMode="External"/><Relationship Id="rId14" Type="http://schemas.openxmlformats.org/officeDocument/2006/relationships/hyperlink" Target="https://lmsys.org/blog/2023-03-30-vicuna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hyperlink" Target="https://arxiv.org/pdf/2106.09685.pdf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https://arxiv.org/pdf/2104.08691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https://arxiv.org/pdf/2104.08691.pd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v4.20.1/en/perf_train_gpu_one#anatomy-of-models-memor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Instruction Finetuning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490829"/>
            <a:ext cx="5491570" cy="1138183"/>
          </a:xfrm>
        </p:spPr>
        <p:txBody>
          <a:bodyPr/>
          <a:lstStyle/>
          <a:p>
            <a:r>
              <a:rPr lang="en-US" dirty="0">
                <a:latin typeface="+mj-lt"/>
              </a:rPr>
              <a:t>Abhijeet Kumar,</a:t>
            </a:r>
          </a:p>
          <a:p>
            <a:r>
              <a:rPr lang="en-US" dirty="0">
                <a:latin typeface="+mj-lt"/>
              </a:rPr>
              <a:t>Director, Data Scientist</a:t>
            </a:r>
          </a:p>
          <a:p>
            <a:r>
              <a:rPr lang="en-US" dirty="0">
                <a:latin typeface="+mj-lt"/>
              </a:rPr>
              <a:t>Fidelity Investments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35" y="502605"/>
            <a:ext cx="8081654" cy="610863"/>
          </a:xfrm>
        </p:spPr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C4C6-FED3-AE09-8566-20352F984396}"/>
              </a:ext>
            </a:extLst>
          </p:cNvPr>
          <p:cNvSpPr txBox="1"/>
          <p:nvPr/>
        </p:nvSpPr>
        <p:spPr>
          <a:xfrm>
            <a:off x="652900" y="2142063"/>
            <a:ext cx="434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1 parameter = 4 bytes (32-bit float)</a:t>
            </a:r>
          </a:p>
          <a:p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1B parameters = 4 x 10^9 bytes = </a:t>
            </a:r>
            <a:r>
              <a:rPr lang="en-IN" sz="1800" b="1" i="0" u="none" strike="noStrike" baseline="0" dirty="0">
                <a:solidFill>
                  <a:schemeClr val="bg1"/>
                </a:solidFill>
                <a:latin typeface="Lato-Regular"/>
              </a:rPr>
              <a:t>4GB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8379B-B9B0-1FF3-DE45-F9DB5E4B8982}"/>
              </a:ext>
            </a:extLst>
          </p:cNvPr>
          <p:cNvSpPr txBox="1"/>
          <p:nvPr/>
        </p:nvSpPr>
        <p:spPr>
          <a:xfrm>
            <a:off x="652900" y="1595688"/>
            <a:ext cx="259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Let’s do a quick math....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D4AA0-3D13-FCA0-A152-3FF154F012E2}"/>
              </a:ext>
            </a:extLst>
          </p:cNvPr>
          <p:cNvSpPr txBox="1"/>
          <p:nvPr/>
        </p:nvSpPr>
        <p:spPr>
          <a:xfrm>
            <a:off x="1077857" y="4928709"/>
            <a:ext cx="1662430" cy="5847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1600" b="1" dirty="0">
                <a:solidFill>
                  <a:schemeClr val="bg1"/>
                </a:solidFill>
                <a:latin typeface="Lato-Bold"/>
              </a:rPr>
              <a:t>2</a:t>
            </a:r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GB @ </a:t>
            </a:r>
            <a:r>
              <a:rPr lang="en-IN" sz="1600" b="1" dirty="0">
                <a:solidFill>
                  <a:schemeClr val="bg1"/>
                </a:solidFill>
                <a:latin typeface="Lato-Bold"/>
              </a:rPr>
              <a:t>16</a:t>
            </a:r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-bit</a:t>
            </a:r>
          </a:p>
          <a:p>
            <a:pPr algn="l"/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half precision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E62AC-DD85-0E11-01B8-4DC6BB7F29C2}"/>
              </a:ext>
            </a:extLst>
          </p:cNvPr>
          <p:cNvSpPr txBox="1"/>
          <p:nvPr/>
        </p:nvSpPr>
        <p:spPr>
          <a:xfrm>
            <a:off x="4305300" y="4472154"/>
            <a:ext cx="2090770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endParaRPr lang="en-IN" sz="1600" b="1" dirty="0">
              <a:solidFill>
                <a:schemeClr val="bg1"/>
              </a:solidFill>
              <a:latin typeface="Lato-Bold"/>
            </a:endParaRPr>
          </a:p>
          <a:p>
            <a:pPr algn="ctr"/>
            <a:r>
              <a:rPr lang="en-IN" sz="1600" b="1" dirty="0">
                <a:solidFill>
                  <a:schemeClr val="bg1"/>
                </a:solidFill>
                <a:latin typeface="Lato-Bold"/>
              </a:rPr>
              <a:t>40</a:t>
            </a:r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GB @ </a:t>
            </a:r>
            <a:r>
              <a:rPr lang="en-IN" sz="1600" b="1" dirty="0">
                <a:solidFill>
                  <a:schemeClr val="bg1"/>
                </a:solidFill>
                <a:latin typeface="Lato-Bold"/>
              </a:rPr>
              <a:t>16</a:t>
            </a:r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-bit</a:t>
            </a:r>
          </a:p>
          <a:p>
            <a:pPr algn="ctr"/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half precision</a:t>
            </a:r>
          </a:p>
          <a:p>
            <a:pPr algn="l"/>
            <a:endParaRPr lang="en-IN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137FF95-9BA3-78AD-019D-BCEE57568774}"/>
              </a:ext>
            </a:extLst>
          </p:cNvPr>
          <p:cNvGraphicFramePr>
            <a:graphicFrameLocks noGrp="1"/>
          </p:cNvGraphicFramePr>
          <p:nvPr/>
        </p:nvGraphicFramePr>
        <p:xfrm>
          <a:off x="5869178" y="1326291"/>
          <a:ext cx="5078516" cy="2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821">
                  <a:extLst>
                    <a:ext uri="{9D8B030D-6E8A-4147-A177-3AD203B41FA5}">
                      <a16:colId xmlns:a16="http://schemas.microsoft.com/office/drawing/2014/main" val="2247766686"/>
                    </a:ext>
                  </a:extLst>
                </a:gridCol>
                <a:gridCol w="2214695">
                  <a:extLst>
                    <a:ext uri="{9D8B030D-6E8A-4147-A177-3AD203B41FA5}">
                      <a16:colId xmlns:a16="http://schemas.microsoft.com/office/drawing/2014/main" val="2363911690"/>
                    </a:ext>
                  </a:extLst>
                </a:gridCol>
              </a:tblGrid>
              <a:tr h="42631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Param name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Bytes per param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324191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dirty="0"/>
                        <a:t>Weights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99141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dirty="0"/>
                        <a:t>Adam 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801800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dirty="0"/>
                        <a:t>Gradients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23185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dirty="0"/>
                        <a:t>Activations &amp; temp memory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4298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B01AE10-5B6E-B9C0-48B2-BC0DAD8042C5}"/>
              </a:ext>
            </a:extLst>
          </p:cNvPr>
          <p:cNvSpPr txBox="1"/>
          <p:nvPr/>
        </p:nvSpPr>
        <p:spPr>
          <a:xfrm>
            <a:off x="527982" y="5555201"/>
            <a:ext cx="3120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Memory needed to </a:t>
            </a:r>
            <a:r>
              <a:rPr lang="en-US" dirty="0">
                <a:solidFill>
                  <a:schemeClr val="bg1"/>
                </a:solidFill>
                <a:latin typeface="Lato-Regular"/>
              </a:rPr>
              <a:t>inference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FB3B7-650B-6ACF-C033-3BF27CB33762}"/>
              </a:ext>
            </a:extLst>
          </p:cNvPr>
          <p:cNvSpPr txBox="1"/>
          <p:nvPr/>
        </p:nvSpPr>
        <p:spPr>
          <a:xfrm>
            <a:off x="3904562" y="5564629"/>
            <a:ext cx="2974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Memory needed to </a:t>
            </a:r>
            <a:r>
              <a:rPr lang="en-US" dirty="0">
                <a:solidFill>
                  <a:schemeClr val="bg1"/>
                </a:solidFill>
                <a:latin typeface="Lato-Regular"/>
              </a:rPr>
              <a:t>train 1B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DBDBB-1AEC-255E-9ABF-5C380208EE6E}"/>
              </a:ext>
            </a:extLst>
          </p:cNvPr>
          <p:cNvSpPr txBox="1"/>
          <p:nvPr/>
        </p:nvSpPr>
        <p:spPr>
          <a:xfrm>
            <a:off x="652899" y="3556448"/>
            <a:ext cx="669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sng" strike="noStrike" baseline="0" dirty="0">
                <a:solidFill>
                  <a:schemeClr val="bg1"/>
                </a:solidFill>
                <a:latin typeface="Lato-Regular"/>
              </a:rPr>
              <a:t>Approx. GPU needed for 1B param model </a:t>
            </a:r>
            <a:r>
              <a:rPr lang="en-IN" sz="1800" b="1" i="0" u="sng" strike="noStrike" baseline="0" dirty="0">
                <a:solidFill>
                  <a:srgbClr val="00B050"/>
                </a:solidFill>
                <a:latin typeface="Lato-Regular"/>
              </a:rPr>
              <a:t>with Quantization</a:t>
            </a:r>
            <a:endParaRPr lang="en-IN" b="1" u="sng" dirty="0">
              <a:solidFill>
                <a:srgbClr val="00B050"/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CA50401-4979-4169-A105-9D81ACA847B4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3401601" y="2979626"/>
            <a:ext cx="456555" cy="3441613"/>
          </a:xfrm>
          <a:prstGeom prst="curvedConnector3">
            <a:avLst>
              <a:gd name="adj1" fmla="val 150071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8E6BF5-8F6D-F37F-BA1A-7CCAC8811392}"/>
              </a:ext>
            </a:extLst>
          </p:cNvPr>
          <p:cNvSpPr txBox="1"/>
          <p:nvPr/>
        </p:nvSpPr>
        <p:spPr>
          <a:xfrm>
            <a:off x="2961437" y="4243739"/>
            <a:ext cx="68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20X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E7EA0C-5706-051B-BF55-48268E5ED6BA}"/>
              </a:ext>
            </a:extLst>
          </p:cNvPr>
          <p:cNvSpPr txBox="1"/>
          <p:nvPr/>
        </p:nvSpPr>
        <p:spPr>
          <a:xfrm>
            <a:off x="7535562" y="4102822"/>
            <a:ext cx="3657399" cy="18158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endParaRPr lang="en-IN" sz="1600" b="1" dirty="0">
              <a:solidFill>
                <a:schemeClr val="bg1"/>
              </a:solidFill>
              <a:latin typeface="Lato-Bold"/>
            </a:endParaRPr>
          </a:p>
          <a:p>
            <a:pPr algn="ctr"/>
            <a:endParaRPr lang="en-IN" sz="1600" b="1" dirty="0">
              <a:solidFill>
                <a:schemeClr val="bg1"/>
              </a:solidFill>
              <a:latin typeface="Lato-Bold"/>
            </a:endParaRPr>
          </a:p>
          <a:p>
            <a:pPr algn="ctr"/>
            <a:r>
              <a:rPr lang="en-IN" sz="1600" b="1" dirty="0">
                <a:solidFill>
                  <a:schemeClr val="bg1"/>
                </a:solidFill>
                <a:latin typeface="Lato-Bold"/>
              </a:rPr>
              <a:t>7000</a:t>
            </a:r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GB @ </a:t>
            </a:r>
            <a:r>
              <a:rPr lang="en-IN" sz="1600" b="1" dirty="0">
                <a:solidFill>
                  <a:schemeClr val="bg1"/>
                </a:solidFill>
                <a:latin typeface="Lato-Bold"/>
              </a:rPr>
              <a:t>16</a:t>
            </a:r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-bit</a:t>
            </a:r>
          </a:p>
          <a:p>
            <a:pPr algn="ctr"/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Half precision</a:t>
            </a:r>
            <a:endParaRPr lang="en-IN" sz="1600" b="1" dirty="0">
              <a:solidFill>
                <a:schemeClr val="bg1"/>
              </a:solidFill>
            </a:endParaRPr>
          </a:p>
          <a:p>
            <a:pPr algn="l"/>
            <a:endParaRPr lang="en-IN" sz="1600" b="1" dirty="0">
              <a:solidFill>
                <a:schemeClr val="bg1"/>
              </a:solidFill>
            </a:endParaRPr>
          </a:p>
          <a:p>
            <a:pPr algn="l"/>
            <a:endParaRPr lang="en-IN" sz="1600" b="1" dirty="0">
              <a:solidFill>
                <a:schemeClr val="bg1"/>
              </a:solidFill>
            </a:endParaRP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175 Billion GPT-3 Model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28697E9-E126-96E8-532C-2E1661D472F8}"/>
              </a:ext>
            </a:extLst>
          </p:cNvPr>
          <p:cNvCxnSpPr>
            <a:cxnSpLocks/>
            <a:stCxn id="13" idx="0"/>
            <a:endCxn id="23" idx="0"/>
          </p:cNvCxnSpPr>
          <p:nvPr/>
        </p:nvCxnSpPr>
        <p:spPr>
          <a:xfrm rot="5400000" flipH="1" flipV="1">
            <a:off x="7172807" y="2280700"/>
            <a:ext cx="369332" cy="4013577"/>
          </a:xfrm>
          <a:prstGeom prst="curvedConnector3">
            <a:avLst>
              <a:gd name="adj1" fmla="val 161896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9992252-BD56-36D4-FAD4-CA6545DB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92" y="716563"/>
            <a:ext cx="4347070" cy="29748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E3DA55-7D5E-3F5A-2D40-E6AA44E983CC}"/>
              </a:ext>
            </a:extLst>
          </p:cNvPr>
          <p:cNvSpPr txBox="1"/>
          <p:nvPr/>
        </p:nvSpPr>
        <p:spPr>
          <a:xfrm>
            <a:off x="6580189" y="3925780"/>
            <a:ext cx="7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175X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351A0-B075-8992-A737-2844DC7ED290}"/>
              </a:ext>
            </a:extLst>
          </p:cNvPr>
          <p:cNvSpPr txBox="1"/>
          <p:nvPr/>
        </p:nvSpPr>
        <p:spPr>
          <a:xfrm>
            <a:off x="4305300" y="6237955"/>
            <a:ext cx="2852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Lato-Regular"/>
                <a:hlinkClick r:id="rId3"/>
              </a:rPr>
              <a:t>Hugging Face reference</a:t>
            </a:r>
            <a:endParaRPr lang="en-IN" sz="1050" dirty="0">
              <a:solidFill>
                <a:schemeClr val="bg1"/>
              </a:solidFill>
              <a:latin typeface="Lato-Regul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2ED54-73F6-F866-5DD5-A4867F58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35" y="502605"/>
            <a:ext cx="8081654" cy="610863"/>
          </a:xfrm>
        </p:spPr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137FF95-9BA3-78AD-019D-BCEE5756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935146"/>
              </p:ext>
            </p:extLst>
          </p:nvPr>
        </p:nvGraphicFramePr>
        <p:xfrm>
          <a:off x="2608466" y="3917545"/>
          <a:ext cx="6596283" cy="2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960">
                  <a:extLst>
                    <a:ext uri="{9D8B030D-6E8A-4147-A177-3AD203B41FA5}">
                      <a16:colId xmlns:a16="http://schemas.microsoft.com/office/drawing/2014/main" val="2247766686"/>
                    </a:ext>
                  </a:extLst>
                </a:gridCol>
                <a:gridCol w="2408046">
                  <a:extLst>
                    <a:ext uri="{9D8B030D-6E8A-4147-A177-3AD203B41FA5}">
                      <a16:colId xmlns:a16="http://schemas.microsoft.com/office/drawing/2014/main" val="2363911690"/>
                    </a:ext>
                  </a:extLst>
                </a:gridCol>
                <a:gridCol w="1220366">
                  <a:extLst>
                    <a:ext uri="{9D8B030D-6E8A-4147-A177-3AD203B41FA5}">
                      <a16:colId xmlns:a16="http://schemas.microsoft.com/office/drawing/2014/main" val="1365822485"/>
                    </a:ext>
                  </a:extLst>
                </a:gridCol>
                <a:gridCol w="1460911">
                  <a:extLst>
                    <a:ext uri="{9D8B030D-6E8A-4147-A177-3AD203B41FA5}">
                      <a16:colId xmlns:a16="http://schemas.microsoft.com/office/drawing/2014/main" val="2622238275"/>
                    </a:ext>
                  </a:extLst>
                </a:gridCol>
              </a:tblGrid>
              <a:tr h="4263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PI value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Exponent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Fraction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324191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sz="1600" dirty="0"/>
                        <a:t>FP32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3.1415920257568359375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99141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sz="1600" dirty="0"/>
                        <a:t>FP16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3.140625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801800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sz="1600" dirty="0"/>
                        <a:t>BF16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3.140625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23185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sz="1600" dirty="0"/>
                        <a:t>INT8**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4298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346B0AA-3DC2-6279-85AA-68670B8C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33" y="979591"/>
            <a:ext cx="3244382" cy="2642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12958-0056-A70F-BF30-D824DFDEC901}"/>
              </a:ext>
            </a:extLst>
          </p:cNvPr>
          <p:cNvSpPr txBox="1"/>
          <p:nvPr/>
        </p:nvSpPr>
        <p:spPr>
          <a:xfrm>
            <a:off x="5184397" y="6078396"/>
            <a:ext cx="401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**INT8 &amp; INT4 can only be used for inference (not training)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D14A8E7-6FD2-F018-637D-793CE9EF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90" y="1427175"/>
            <a:ext cx="4144228" cy="20018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3078B3-3B65-915C-45BE-6083DA58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4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120" y="2245747"/>
            <a:ext cx="3929348" cy="1540339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Models to follow instructions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21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Instruction Following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93C20-83BF-EE35-BBB5-CC6366941193}"/>
              </a:ext>
            </a:extLst>
          </p:cNvPr>
          <p:cNvSpPr txBox="1"/>
          <p:nvPr/>
        </p:nvSpPr>
        <p:spPr>
          <a:xfrm>
            <a:off x="6527349" y="4471183"/>
            <a:ext cx="4235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u="none" strike="noStrike" baseline="0" dirty="0">
                <a:solidFill>
                  <a:schemeClr val="bg1"/>
                </a:solidFill>
                <a:latin typeface="Lato-Regular"/>
              </a:rPr>
              <a:t>Multi-task Instruction Finetuning from base models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DDA0A4C-9582-E536-44D9-602E7FBF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2254224"/>
            <a:ext cx="2954002" cy="1150705"/>
          </a:xfrm>
          <a:prstGeom prst="rect">
            <a:avLst/>
          </a:prstGeom>
        </p:spPr>
      </p:pic>
      <p:pic>
        <p:nvPicPr>
          <p:cNvPr id="64" name="Picture 6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3D8132D6-AD9D-C45D-2000-21C5AF051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96" y="2160185"/>
            <a:ext cx="6202498" cy="1715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0321C1-EDF0-AD84-3A97-19DB1E74F510}"/>
              </a:ext>
            </a:extLst>
          </p:cNvPr>
          <p:cNvSpPr txBox="1"/>
          <p:nvPr/>
        </p:nvSpPr>
        <p:spPr>
          <a:xfrm>
            <a:off x="3280096" y="5599462"/>
            <a:ext cx="5334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hlinkClick r:id="rId4"/>
              </a:rPr>
              <a:t>https://ai.googleblog.com/2021/10/introducing-flan-more-generalizable.html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6215B-16F5-50F9-F27D-3F20E4EF5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Instruction Following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DDA0A4C-9582-E536-44D9-602E7FBF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2254224"/>
            <a:ext cx="2954002" cy="1150705"/>
          </a:xfrm>
          <a:prstGeom prst="rect">
            <a:avLst/>
          </a:prstGeom>
        </p:spPr>
      </p:pic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7D477F0E-3405-54E6-D705-7F6C806CD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711838"/>
              </p:ext>
            </p:extLst>
          </p:nvPr>
        </p:nvGraphicFramePr>
        <p:xfrm>
          <a:off x="5177891" y="1652976"/>
          <a:ext cx="6398916" cy="395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334">
                  <a:extLst>
                    <a:ext uri="{9D8B030D-6E8A-4147-A177-3AD203B41FA5}">
                      <a16:colId xmlns:a16="http://schemas.microsoft.com/office/drawing/2014/main" val="2247766686"/>
                    </a:ext>
                  </a:extLst>
                </a:gridCol>
                <a:gridCol w="1535819">
                  <a:extLst>
                    <a:ext uri="{9D8B030D-6E8A-4147-A177-3AD203B41FA5}">
                      <a16:colId xmlns:a16="http://schemas.microsoft.com/office/drawing/2014/main" val="2622238275"/>
                    </a:ext>
                  </a:extLst>
                </a:gridCol>
                <a:gridCol w="1359016">
                  <a:extLst>
                    <a:ext uri="{9D8B030D-6E8A-4147-A177-3AD203B41FA5}">
                      <a16:colId xmlns:a16="http://schemas.microsoft.com/office/drawing/2014/main" val="2095719830"/>
                    </a:ext>
                  </a:extLst>
                </a:gridCol>
                <a:gridCol w="2021747">
                  <a:extLst>
                    <a:ext uri="{9D8B030D-6E8A-4147-A177-3AD203B41FA5}">
                      <a16:colId xmlns:a16="http://schemas.microsoft.com/office/drawing/2014/main" val="462986997"/>
                    </a:ext>
                  </a:extLst>
                </a:gridCol>
              </a:tblGrid>
              <a:tr h="3495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Base Model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Instruction Models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Finetuning ?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Dataset (Task)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324191"/>
                  </a:ext>
                </a:extLst>
              </a:tr>
              <a:tr h="526980">
                <a:tc>
                  <a:txBody>
                    <a:bodyPr/>
                    <a:lstStyle/>
                    <a:p>
                      <a:r>
                        <a:rPr lang="en-US" sz="1200" dirty="0"/>
                        <a:t>T5-XXL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FLAN T5-XXL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SFT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FLAN – 1836 tasks, 15M pairs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99141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/>
                        <a:t>Falcon-40B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Falcon-40B-Instruct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SFT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Baize – 100K pairs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801800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/>
                        <a:t>Llama2-70B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Llama2-70B-Chat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RLHF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27.5K pairs, 2.9M pairs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23185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/>
                        <a:t>GPT-3.5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Chat-GPT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RLHF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------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8680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PALM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Flan-PALM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FLAN – 1836 tasks, 15M pairs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42984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Pythia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Dolly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Dolly – 15K pairs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338728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Llama-13B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Alpaca-13B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GPT3 – 52K pairs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5192562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Llama-13B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Vicuna-13B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GPT-4 – 70K pairs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976592"/>
                  </a:ext>
                </a:extLst>
              </a:tr>
              <a:tr h="526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Llama-13B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Koala-13B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Public Dialogues - 500K pairs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1506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1A2C4DC-28DE-3F64-82E4-F1494B78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5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Instruction Following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DDA0A4C-9582-E536-44D9-602E7FBF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2254224"/>
            <a:ext cx="2954002" cy="1150705"/>
          </a:xfrm>
          <a:prstGeom prst="rect">
            <a:avLst/>
          </a:prstGeom>
        </p:spPr>
      </p:pic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7D477F0E-3405-54E6-D705-7F6C806CD859}"/>
              </a:ext>
            </a:extLst>
          </p:cNvPr>
          <p:cNvGraphicFramePr>
            <a:graphicFrameLocks noGrp="1"/>
          </p:cNvGraphicFramePr>
          <p:nvPr/>
        </p:nvGraphicFramePr>
        <p:xfrm>
          <a:off x="5177891" y="1652976"/>
          <a:ext cx="6398916" cy="395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334">
                  <a:extLst>
                    <a:ext uri="{9D8B030D-6E8A-4147-A177-3AD203B41FA5}">
                      <a16:colId xmlns:a16="http://schemas.microsoft.com/office/drawing/2014/main" val="2247766686"/>
                    </a:ext>
                  </a:extLst>
                </a:gridCol>
                <a:gridCol w="1535819">
                  <a:extLst>
                    <a:ext uri="{9D8B030D-6E8A-4147-A177-3AD203B41FA5}">
                      <a16:colId xmlns:a16="http://schemas.microsoft.com/office/drawing/2014/main" val="2622238275"/>
                    </a:ext>
                  </a:extLst>
                </a:gridCol>
                <a:gridCol w="1359016">
                  <a:extLst>
                    <a:ext uri="{9D8B030D-6E8A-4147-A177-3AD203B41FA5}">
                      <a16:colId xmlns:a16="http://schemas.microsoft.com/office/drawing/2014/main" val="2095719830"/>
                    </a:ext>
                  </a:extLst>
                </a:gridCol>
                <a:gridCol w="2021747">
                  <a:extLst>
                    <a:ext uri="{9D8B030D-6E8A-4147-A177-3AD203B41FA5}">
                      <a16:colId xmlns:a16="http://schemas.microsoft.com/office/drawing/2014/main" val="462986997"/>
                    </a:ext>
                  </a:extLst>
                </a:gridCol>
              </a:tblGrid>
              <a:tr h="3495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Base Model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Instruction Models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Finetuning ?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Dataset (Task)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324191"/>
                  </a:ext>
                </a:extLst>
              </a:tr>
              <a:tr h="526980">
                <a:tc>
                  <a:txBody>
                    <a:bodyPr/>
                    <a:lstStyle/>
                    <a:p>
                      <a:r>
                        <a:rPr lang="en-US" sz="1200" dirty="0"/>
                        <a:t>T5-XXL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FLAN T5-XXL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SFT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FLAN – 1836 tasks, 15M pairs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99141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/>
                        <a:t>Falcon-40B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Falcon-40B-Instruct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SFT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Baize – 100K pairs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801800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/>
                        <a:t>Llama2-70B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Llama2-70B-Chat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RLHF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27.5K pairs, 2.9M pairs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23185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/>
                        <a:t>GPT-3.5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Chat-GPT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RLHF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------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8680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PALM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Flan-PALM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FLAN – 1836 tasks, 15M pairs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42984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Pythia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Dolly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Dolly – 15K pairs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338728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Llama-13B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Alpaca-13B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GPT3 – 52K pairs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5192562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Llama-13B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Vicuna-13B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GPT-4 – 70K pairs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976592"/>
                  </a:ext>
                </a:extLst>
              </a:tr>
              <a:tr h="526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Llama-13B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Koala-13B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SFT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Public Dialogues - 500K pairs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150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7D8BE9-0AF6-4664-AB87-143806ABE0FB}"/>
              </a:ext>
            </a:extLst>
          </p:cNvPr>
          <p:cNvSpPr txBox="1"/>
          <p:nvPr/>
        </p:nvSpPr>
        <p:spPr>
          <a:xfrm>
            <a:off x="5176007" y="4018327"/>
            <a:ext cx="6392411" cy="15855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B1608-8767-C2E2-7D39-3E81CC66B1FF}"/>
              </a:ext>
            </a:extLst>
          </p:cNvPr>
          <p:cNvSpPr txBox="1"/>
          <p:nvPr/>
        </p:nvSpPr>
        <p:spPr>
          <a:xfrm>
            <a:off x="5108386" y="5610846"/>
            <a:ext cx="39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Imitating Models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B2165-1283-420E-2CE4-DB2F26E0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91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Imitating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7636A2-F743-51D3-AFF7-F0A6E5A3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56" y="2622078"/>
            <a:ext cx="866775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E26044-C5A8-EAB0-2A45-C606D914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91" y="1799435"/>
            <a:ext cx="865994" cy="773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3C4D82-1C9C-285B-967E-62967376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471" y="2700189"/>
            <a:ext cx="877814" cy="742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7BBE8C-F11B-ABFF-8138-AB3BA05D5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291" y="3636020"/>
            <a:ext cx="902649" cy="7429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02F516B-E409-8D8B-4873-F1257BB4D763}"/>
              </a:ext>
            </a:extLst>
          </p:cNvPr>
          <p:cNvSpPr/>
          <p:nvPr/>
        </p:nvSpPr>
        <p:spPr>
          <a:xfrm>
            <a:off x="7875992" y="2316646"/>
            <a:ext cx="865994" cy="610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Pythia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B28C48-4CB2-9EFE-C69E-E87383F17EEB}"/>
              </a:ext>
            </a:extLst>
          </p:cNvPr>
          <p:cNvSpPr/>
          <p:nvPr/>
        </p:nvSpPr>
        <p:spPr>
          <a:xfrm>
            <a:off x="10609984" y="2316646"/>
            <a:ext cx="865994" cy="610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Dolly</a:t>
            </a:r>
            <a:endParaRPr lang="en-IN" sz="12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AD412-1CE2-E6E8-BEC4-E7F3B4163AE2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8741986" y="2622078"/>
            <a:ext cx="1867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77EF667-3616-A988-C8EA-D0C1562F1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1993" y="2334175"/>
            <a:ext cx="561975" cy="43815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599598-E9A4-E6F7-EFBD-008261E92337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3049831" y="2186205"/>
            <a:ext cx="1800460" cy="80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A9666D-6C63-D2EA-282C-F035281D9F2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3049831" y="2993553"/>
            <a:ext cx="1800460" cy="101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188396-9BA9-A5D4-6EC9-EB2BE4C8300A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3049831" y="2993553"/>
            <a:ext cx="1788640" cy="7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B90035F-5662-FDB6-B238-299EA6120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33" y="1917959"/>
            <a:ext cx="945562" cy="5774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24D33CA-7DFB-C4CB-7426-0D37BA319F8A}"/>
              </a:ext>
            </a:extLst>
          </p:cNvPr>
          <p:cNvSpPr txBox="1"/>
          <p:nvPr/>
        </p:nvSpPr>
        <p:spPr>
          <a:xfrm>
            <a:off x="8881643" y="2328714"/>
            <a:ext cx="1890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SFT (Full Finetuning)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3E2B2A-A365-0BFB-EFF6-6D6B2E501F69}"/>
              </a:ext>
            </a:extLst>
          </p:cNvPr>
          <p:cNvSpPr txBox="1"/>
          <p:nvPr/>
        </p:nvSpPr>
        <p:spPr>
          <a:xfrm rot="20082187">
            <a:off x="3251357" y="2241205"/>
            <a:ext cx="13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SFT (</a:t>
            </a:r>
            <a:r>
              <a:rPr lang="en-US" sz="1200" dirty="0">
                <a:solidFill>
                  <a:schemeClr val="accent5"/>
                </a:solidFill>
              </a:rPr>
              <a:t>100 dollars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2EF3E-744A-E477-D564-6037D019E633}"/>
              </a:ext>
            </a:extLst>
          </p:cNvPr>
          <p:cNvSpPr txBox="1"/>
          <p:nvPr/>
        </p:nvSpPr>
        <p:spPr>
          <a:xfrm rot="1951729">
            <a:off x="3654798" y="3509404"/>
            <a:ext cx="496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SFT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AC9C-26E7-B068-415D-14D0C914C4DB}"/>
              </a:ext>
            </a:extLst>
          </p:cNvPr>
          <p:cNvSpPr txBox="1"/>
          <p:nvPr/>
        </p:nvSpPr>
        <p:spPr>
          <a:xfrm rot="268770">
            <a:off x="3409865" y="3032101"/>
            <a:ext cx="143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SFT (</a:t>
            </a:r>
            <a:r>
              <a:rPr lang="en-US" sz="1200" dirty="0">
                <a:solidFill>
                  <a:schemeClr val="accent5"/>
                </a:solidFill>
              </a:rPr>
              <a:t>300 dollars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DF72605-EFEA-0D1E-CCEB-AFDAC5E81E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46" y="3571671"/>
            <a:ext cx="902649" cy="807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4958C-DCC2-0D8F-C7A2-70689EF63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576" y="2317059"/>
            <a:ext cx="783498" cy="610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6C546-355D-BA0B-7FBD-D365E5BB4814}"/>
              </a:ext>
            </a:extLst>
          </p:cNvPr>
          <p:cNvSpPr txBox="1"/>
          <p:nvPr/>
        </p:nvSpPr>
        <p:spPr>
          <a:xfrm>
            <a:off x="3048699" y="503575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9"/>
              </a:rPr>
              <a:t>The False Promise of Imitating Proprietary LLMs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5F431-860E-6E31-D80E-EE818D2D7261}"/>
              </a:ext>
            </a:extLst>
          </p:cNvPr>
          <p:cNvSpPr txBox="1"/>
          <p:nvPr/>
        </p:nvSpPr>
        <p:spPr>
          <a:xfrm>
            <a:off x="6307612" y="2929412"/>
            <a:ext cx="150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Databricks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Employees dataset</a:t>
            </a:r>
            <a:endParaRPr lang="en-IN" sz="1200" dirty="0">
              <a:solidFill>
                <a:srgbClr val="FF0000"/>
              </a:solidFill>
            </a:endParaRPr>
          </a:p>
        </p:txBody>
      </p:sp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D0F67F9F-8220-DEB0-359E-CE5A60F1D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7427" y="4788606"/>
            <a:ext cx="654362" cy="654362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85E1719-4E42-0429-65A3-E836D4241427}"/>
              </a:ext>
            </a:extLst>
          </p:cNvPr>
          <p:cNvCxnSpPr>
            <a:stCxn id="40" idx="2"/>
            <a:endCxn id="14" idx="1"/>
          </p:cNvCxnSpPr>
          <p:nvPr/>
        </p:nvCxnSpPr>
        <p:spPr>
          <a:xfrm rot="16200000" flipH="1">
            <a:off x="1488060" y="2298556"/>
            <a:ext cx="498151" cy="8918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33AC06D-A342-7A3E-0D10-9C0BC6DD922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293515" y="2993553"/>
            <a:ext cx="889541" cy="578117"/>
          </a:xfrm>
          <a:prstGeom prst="bentConnector3">
            <a:avLst>
              <a:gd name="adj1" fmla="val 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CCA16-FCA2-27AF-A4D7-EAED06427B3E}"/>
              </a:ext>
            </a:extLst>
          </p:cNvPr>
          <p:cNvCxnSpPr>
            <a:stCxn id="3" idx="3"/>
            <a:endCxn id="22" idx="1"/>
          </p:cNvCxnSpPr>
          <p:nvPr/>
        </p:nvCxnSpPr>
        <p:spPr>
          <a:xfrm flipV="1">
            <a:off x="7453074" y="2622078"/>
            <a:ext cx="422918" cy="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6F6EF7-7577-1B36-F88C-5B82552F0DEE}"/>
              </a:ext>
            </a:extLst>
          </p:cNvPr>
          <p:cNvSpPr txBox="1"/>
          <p:nvPr/>
        </p:nvSpPr>
        <p:spPr>
          <a:xfrm>
            <a:off x="9679764" y="4569331"/>
            <a:ext cx="1380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12"/>
              </a:rPr>
              <a:t>Alpaca reference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3642F7-306F-C873-2B7C-AF65AA6E7AD5}"/>
              </a:ext>
            </a:extLst>
          </p:cNvPr>
          <p:cNvSpPr txBox="1"/>
          <p:nvPr/>
        </p:nvSpPr>
        <p:spPr>
          <a:xfrm>
            <a:off x="9699824" y="5027594"/>
            <a:ext cx="1380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13"/>
              </a:rPr>
              <a:t>Koala reference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65283-14BF-8F6B-0E80-2EB562C3849F}"/>
              </a:ext>
            </a:extLst>
          </p:cNvPr>
          <p:cNvSpPr txBox="1"/>
          <p:nvPr/>
        </p:nvSpPr>
        <p:spPr>
          <a:xfrm>
            <a:off x="9689794" y="4788606"/>
            <a:ext cx="1380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14"/>
              </a:rPr>
              <a:t>Vicuna reference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822D3B-F451-EC8F-806F-B7CE3510E9C9}"/>
              </a:ext>
            </a:extLst>
          </p:cNvPr>
          <p:cNvSpPr txBox="1"/>
          <p:nvPr/>
        </p:nvSpPr>
        <p:spPr>
          <a:xfrm>
            <a:off x="9699824" y="5266582"/>
            <a:ext cx="1820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15"/>
              </a:rPr>
              <a:t>Dolly reference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00EEC-0F27-DF75-ADEE-B85D837537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6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120" y="2245747"/>
            <a:ext cx="3929348" cy="1540339"/>
          </a:xfrm>
        </p:spPr>
        <p:txBody>
          <a:bodyPr>
            <a:normAutofit/>
          </a:bodyPr>
          <a:lstStyle/>
          <a:p>
            <a:r>
              <a:rPr lang="en-US" dirty="0"/>
              <a:t>Finetuning for Single Use-case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6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Why ? Need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AD8C7-BF2B-8A4A-2FD4-5351C9544790}"/>
              </a:ext>
            </a:extLst>
          </p:cNvPr>
          <p:cNvSpPr txBox="1"/>
          <p:nvPr/>
        </p:nvSpPr>
        <p:spPr>
          <a:xfrm>
            <a:off x="971550" y="455104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3.  In-context learning may not work for smaller models.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B8EE3-2C10-2B5D-C5C1-3AB1EFFC8BE6}"/>
              </a:ext>
            </a:extLst>
          </p:cNvPr>
          <p:cNvSpPr txBox="1"/>
          <p:nvPr/>
        </p:nvSpPr>
        <p:spPr>
          <a:xfrm>
            <a:off x="952500" y="2916286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2.  Examples take up space in the context window.</a:t>
            </a:r>
            <a:endParaRPr lang="en-IN" dirty="0">
              <a:solidFill>
                <a:schemeClr val="bg1"/>
              </a:solidFill>
              <a:latin typeface="Lato-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u="none" strike="noStrike" baseline="0" dirty="0">
                <a:solidFill>
                  <a:schemeClr val="bg1"/>
                </a:solidFill>
                <a:latin typeface="Lato-Regular"/>
              </a:rPr>
              <a:t>Less space for new tokens generated.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u="none" strike="noStrike" baseline="0" dirty="0">
                <a:solidFill>
                  <a:schemeClr val="bg1"/>
                </a:solidFill>
                <a:latin typeface="Lato-Regular"/>
              </a:rPr>
              <a:t>Larger prompts leads to slow </a:t>
            </a:r>
            <a:r>
              <a:rPr lang="en-IN" dirty="0">
                <a:solidFill>
                  <a:schemeClr val="bg1"/>
                </a:solidFill>
                <a:latin typeface="Lato-Regular"/>
              </a:rPr>
              <a:t>inferencing.</a:t>
            </a:r>
            <a:endParaRPr lang="en-IN" b="0" i="0" u="none" strike="noStrike" baseline="0" dirty="0">
              <a:solidFill>
                <a:schemeClr val="bg1"/>
              </a:solidFill>
              <a:latin typeface="Lato-Regula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125AE-7507-BC50-F3B6-89540712CC1C}"/>
              </a:ext>
            </a:extLst>
          </p:cNvPr>
          <p:cNvSpPr txBox="1"/>
          <p:nvPr/>
        </p:nvSpPr>
        <p:spPr>
          <a:xfrm>
            <a:off x="952500" y="1571776"/>
            <a:ext cx="9114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Fine-tuning can significantly increase the performance of a model on a </a:t>
            </a:r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specific task.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7BF51-3918-EABF-9D77-ACE86A103341}"/>
              </a:ext>
            </a:extLst>
          </p:cNvPr>
          <p:cNvSpPr txBox="1"/>
          <p:nvPr/>
        </p:nvSpPr>
        <p:spPr>
          <a:xfrm>
            <a:off x="6614894" y="1911948"/>
            <a:ext cx="4546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Phenomenon called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Lato-Regular"/>
              </a:rPr>
              <a:t>catastrophic forgetting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103F1-62BF-61B2-6281-B866EA23F9F1}"/>
              </a:ext>
            </a:extLst>
          </p:cNvPr>
          <p:cNvSpPr txBox="1"/>
          <p:nvPr/>
        </p:nvSpPr>
        <p:spPr>
          <a:xfrm>
            <a:off x="6096000" y="3462856"/>
            <a:ext cx="4546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Llama-2-70B-Chat model as example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9A2C4-6F70-CEDD-F783-CF4DBAEC34D8}"/>
              </a:ext>
            </a:extLst>
          </p:cNvPr>
          <p:cNvSpPr txBox="1"/>
          <p:nvPr/>
        </p:nvSpPr>
        <p:spPr>
          <a:xfrm>
            <a:off x="971550" y="190777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but can lead to reduction in ability on other tasks. 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57285-436B-2691-6514-0CFED091F086}"/>
              </a:ext>
            </a:extLst>
          </p:cNvPr>
          <p:cNvSpPr txBox="1"/>
          <p:nvPr/>
        </p:nvSpPr>
        <p:spPr>
          <a:xfrm>
            <a:off x="1811235" y="2290635"/>
            <a:ext cx="5517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Who cares ? use-case solved. (Generalist vs Specialist)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4E663-A664-5229-16F6-5A1F2F5B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1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76" y="509948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Full Finetuning aka SFT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0A7AEF3-672D-F867-74D5-F20CFCCD44BB}"/>
              </a:ext>
            </a:extLst>
          </p:cNvPr>
          <p:cNvSpPr/>
          <p:nvPr/>
        </p:nvSpPr>
        <p:spPr>
          <a:xfrm>
            <a:off x="1233170" y="2887222"/>
            <a:ext cx="1378895" cy="8601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Pretrained LLM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43D8F46-0C2D-CF03-E6D0-88F5BE89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016" y="1527764"/>
            <a:ext cx="746226" cy="96684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8847D77-171D-319C-497C-F1472FF4FE61}"/>
              </a:ext>
            </a:extLst>
          </p:cNvPr>
          <p:cNvSpPr txBox="1"/>
          <p:nvPr/>
        </p:nvSpPr>
        <p:spPr>
          <a:xfrm>
            <a:off x="3911355" y="218475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FF00FF"/>
                </a:solidFill>
                <a:latin typeface="Lato-Bold"/>
              </a:rPr>
              <a:t>Task-specific examples</a:t>
            </a:r>
            <a:endParaRPr lang="en-IN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E3CEF6B-1AD6-1E7F-8D1D-1C9B8214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25" y="2619014"/>
            <a:ext cx="4646190" cy="1396582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210284-26D8-AA09-C968-DE80E19E12E9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>
            <a:off x="2612065" y="3317305"/>
            <a:ext cx="1323060" cy="0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D992D37-F5F2-73E4-00D5-98CEC9EAC766}"/>
              </a:ext>
            </a:extLst>
          </p:cNvPr>
          <p:cNvSpPr/>
          <p:nvPr/>
        </p:nvSpPr>
        <p:spPr>
          <a:xfrm>
            <a:off x="9601491" y="2887222"/>
            <a:ext cx="1354519" cy="8601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Fine-Tuned LLM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0C68E26-197A-0373-BEE1-144E3D92EBC0}"/>
              </a:ext>
            </a:extLst>
          </p:cNvPr>
          <p:cNvCxnSpPr>
            <a:cxnSpLocks/>
            <a:stCxn id="64" idx="3"/>
            <a:endCxn id="68" idx="1"/>
          </p:cNvCxnSpPr>
          <p:nvPr/>
        </p:nvCxnSpPr>
        <p:spPr>
          <a:xfrm>
            <a:off x="8581315" y="3317305"/>
            <a:ext cx="1020176" cy="0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E88A75F-9CA7-B49C-4503-2EB7A02209D3}"/>
              </a:ext>
            </a:extLst>
          </p:cNvPr>
          <p:cNvSpPr txBox="1"/>
          <p:nvPr/>
        </p:nvSpPr>
        <p:spPr>
          <a:xfrm>
            <a:off x="3935125" y="403754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FF00FF"/>
                </a:solidFill>
                <a:latin typeface="Lato-Bold"/>
              </a:rPr>
              <a:t>Prompt-completion pairs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0F416-E146-0893-B0DF-6B7C7FBF271D}"/>
              </a:ext>
            </a:extLst>
          </p:cNvPr>
          <p:cNvSpPr txBox="1"/>
          <p:nvPr/>
        </p:nvSpPr>
        <p:spPr>
          <a:xfrm>
            <a:off x="5141741" y="4757776"/>
            <a:ext cx="236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chemeClr val="bg1"/>
                </a:solidFill>
                <a:latin typeface="Lato-Bold"/>
              </a:rPr>
              <a:t>Loss: Cross-Entropy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7047A-304C-03CA-3749-981DE50A5373}"/>
              </a:ext>
            </a:extLst>
          </p:cNvPr>
          <p:cNvSpPr/>
          <p:nvPr/>
        </p:nvSpPr>
        <p:spPr>
          <a:xfrm>
            <a:off x="8646940" y="4650462"/>
            <a:ext cx="2718033" cy="1773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accent5">
                    <a:lumMod val="75000"/>
                  </a:schemeClr>
                </a:solidFill>
              </a:rPr>
              <a:t>Issues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Catastrophic forgetting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Hyperparameter optimization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Compute Cost (Budget)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7B param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sz="1400" dirty="0">
                <a:solidFill>
                  <a:schemeClr val="accent5">
                    <a:lumMod val="75000"/>
                  </a:schemeClr>
                </a:solidFill>
              </a:rPr>
              <a:t>Use instruction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056B2-7291-6B8B-5465-27EA7FAFB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404232" cy="390787"/>
          </a:xfrm>
        </p:spPr>
        <p:txBody>
          <a:bodyPr/>
          <a:lstStyle/>
          <a:p>
            <a:r>
              <a:rPr lang="en-US" dirty="0"/>
              <a:t>01. State of LLMs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2600587"/>
            <a:ext cx="2133600" cy="680021"/>
          </a:xfrm>
        </p:spPr>
        <p:txBody>
          <a:bodyPr/>
          <a:lstStyle/>
          <a:p>
            <a:r>
              <a:rPr lang="en-US" dirty="0"/>
              <a:t>Available options with us.  Why need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4906"/>
            <a:ext cx="2128157" cy="515246"/>
          </a:xfrm>
        </p:spPr>
        <p:txBody>
          <a:bodyPr/>
          <a:lstStyle/>
          <a:p>
            <a:r>
              <a:rPr lang="en-US" dirty="0"/>
              <a:t>02. Memory Math &amp; Scaling Laws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56993"/>
            <a:ext cx="2495884" cy="733116"/>
          </a:xfrm>
        </p:spPr>
        <p:txBody>
          <a:bodyPr/>
          <a:lstStyle/>
          <a:p>
            <a:r>
              <a:rPr lang="en-US" dirty="0"/>
              <a:t>Challenge - How much memory ?</a:t>
            </a:r>
            <a:br>
              <a:rPr lang="en-US" dirty="0"/>
            </a:br>
            <a:r>
              <a:rPr lang="en-US" dirty="0"/>
              <a:t>Quantization – Train or Infer</a:t>
            </a:r>
            <a:br>
              <a:rPr lang="en-US" dirty="0"/>
            </a:br>
            <a:r>
              <a:rPr lang="en-US" dirty="0"/>
              <a:t>Scaling Laws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499" y="4522803"/>
            <a:ext cx="2404233" cy="515246"/>
          </a:xfrm>
        </p:spPr>
        <p:txBody>
          <a:bodyPr/>
          <a:lstStyle/>
          <a:p>
            <a:r>
              <a:rPr lang="en-US" dirty="0"/>
              <a:t>03. Train models to follow Instructions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8"/>
            <a:ext cx="2133600" cy="667767"/>
          </a:xfrm>
        </p:spPr>
        <p:txBody>
          <a:bodyPr/>
          <a:lstStyle/>
          <a:p>
            <a:r>
              <a:rPr lang="en-US" dirty="0"/>
              <a:t>FLAN-T5</a:t>
            </a:r>
            <a:br>
              <a:rPr lang="en-US" dirty="0"/>
            </a:br>
            <a:r>
              <a:rPr lang="en-US" dirty="0"/>
              <a:t>ALPACA</a:t>
            </a:r>
            <a:br>
              <a:rPr lang="en-US" dirty="0"/>
            </a:br>
            <a:r>
              <a:rPr lang="en-US" dirty="0"/>
              <a:t>DOLLY etc.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515246"/>
          </a:xfrm>
        </p:spPr>
        <p:txBody>
          <a:bodyPr/>
          <a:lstStyle/>
          <a:p>
            <a:r>
              <a:rPr lang="en-US" dirty="0"/>
              <a:t>04. Finetuning for Use-Case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93182"/>
            <a:ext cx="2704012" cy="888835"/>
          </a:xfrm>
        </p:spPr>
        <p:txBody>
          <a:bodyPr/>
          <a:lstStyle/>
          <a:p>
            <a:r>
              <a:rPr lang="en-US" dirty="0"/>
              <a:t>1. Full Finetuning </a:t>
            </a:r>
            <a:br>
              <a:rPr lang="en-US" dirty="0"/>
            </a:br>
            <a:r>
              <a:rPr lang="en-US" dirty="0"/>
              <a:t>2. Parameter Efficient Finetuning</a:t>
            </a:r>
            <a:br>
              <a:rPr lang="en-US" dirty="0"/>
            </a:br>
            <a:r>
              <a:rPr lang="en-US" dirty="0"/>
              <a:t>     a) Prompt Tuning</a:t>
            </a:r>
            <a:br>
              <a:rPr lang="en-US" dirty="0"/>
            </a:br>
            <a:r>
              <a:rPr lang="en-US" dirty="0"/>
              <a:t>     b) LORA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05.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9644" y="4983815"/>
            <a:ext cx="4789855" cy="732660"/>
          </a:xfrm>
        </p:spPr>
        <p:txBody>
          <a:bodyPr/>
          <a:lstStyle/>
          <a:p>
            <a:r>
              <a:rPr lang="en-US" dirty="0"/>
              <a:t>1. Sentiment Analysis: text Classification</a:t>
            </a:r>
            <a:br>
              <a:rPr lang="en-US" dirty="0"/>
            </a:br>
            <a:r>
              <a:rPr lang="en-US" dirty="0"/>
              <a:t>2. Dialog Summarization.</a:t>
            </a:r>
            <a:br>
              <a:rPr lang="en-US" dirty="0"/>
            </a:br>
            <a:r>
              <a:rPr lang="en-US" dirty="0"/>
              <a:t>3. Training Alpaca/Dolly.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303577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77033" y="6322363"/>
            <a:ext cx="1313180" cy="247651"/>
          </a:xfrm>
        </p:spPr>
        <p:txBody>
          <a:bodyPr/>
          <a:lstStyle/>
          <a:p>
            <a:r>
              <a:rPr lang="en-US" dirty="0"/>
              <a:t>public document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76" y="509948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Full Finetuning aka SFT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0A7AEF3-672D-F867-74D5-F20CFCCD44BB}"/>
              </a:ext>
            </a:extLst>
          </p:cNvPr>
          <p:cNvSpPr/>
          <p:nvPr/>
        </p:nvSpPr>
        <p:spPr>
          <a:xfrm>
            <a:off x="971550" y="2805787"/>
            <a:ext cx="1378895" cy="8601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Pretrained LLM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43D8F46-0C2D-CF03-E6D0-88F5BE89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396" y="1446329"/>
            <a:ext cx="746226" cy="96684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8847D77-171D-319C-497C-F1472FF4FE61}"/>
              </a:ext>
            </a:extLst>
          </p:cNvPr>
          <p:cNvSpPr txBox="1"/>
          <p:nvPr/>
        </p:nvSpPr>
        <p:spPr>
          <a:xfrm>
            <a:off x="3532289" y="1971035"/>
            <a:ext cx="3068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1" i="0" u="none" strike="noStrike" baseline="0" dirty="0">
                <a:solidFill>
                  <a:srgbClr val="FF00FF"/>
                </a:solidFill>
                <a:latin typeface="Lato-Bold"/>
              </a:rPr>
              <a:t>Single-task training dataset,</a:t>
            </a:r>
          </a:p>
          <a:p>
            <a:pPr algn="l"/>
            <a:r>
              <a:rPr lang="en-IN" sz="1800" b="1" i="0" u="none" strike="noStrike" baseline="0" dirty="0">
                <a:solidFill>
                  <a:srgbClr val="FF00FF"/>
                </a:solidFill>
                <a:latin typeface="Lato-Bold"/>
              </a:rPr>
              <a:t>e.g. summarization</a:t>
            </a:r>
            <a:endParaRPr lang="en-IN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210284-26D8-AA09-C968-DE80E19E12E9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350445" y="3235870"/>
            <a:ext cx="1323060" cy="0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D992D37-F5F2-73E4-00D5-98CEC9EAC766}"/>
              </a:ext>
            </a:extLst>
          </p:cNvPr>
          <p:cNvSpPr/>
          <p:nvPr/>
        </p:nvSpPr>
        <p:spPr>
          <a:xfrm>
            <a:off x="9339871" y="2805787"/>
            <a:ext cx="1354519" cy="8601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Fine-Tuned LLM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0C68E26-197A-0373-BEE1-144E3D92EBC0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8319695" y="3235870"/>
            <a:ext cx="1020176" cy="0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E88A75F-9CA7-B49C-4503-2EB7A02209D3}"/>
              </a:ext>
            </a:extLst>
          </p:cNvPr>
          <p:cNvSpPr txBox="1"/>
          <p:nvPr/>
        </p:nvSpPr>
        <p:spPr>
          <a:xfrm>
            <a:off x="2800893" y="45847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1" i="0" u="none" strike="noStrike" baseline="0" dirty="0">
                <a:solidFill>
                  <a:srgbClr val="FF00FF"/>
                </a:solidFill>
                <a:latin typeface="Lato-Bold"/>
              </a:rPr>
              <a:t>500-1000 examples </a:t>
            </a:r>
            <a:r>
              <a:rPr lang="en-US" sz="1800" b="1" i="0" u="none" strike="noStrike" baseline="0" dirty="0">
                <a:solidFill>
                  <a:srgbClr val="FF00FF"/>
                </a:solidFill>
                <a:latin typeface="Lato-Bold"/>
              </a:rPr>
              <a:t>needed to fine-tune a single task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0F416-E146-0893-B0DF-6B7C7FBF271D}"/>
              </a:ext>
            </a:extLst>
          </p:cNvPr>
          <p:cNvSpPr txBox="1"/>
          <p:nvPr/>
        </p:nvSpPr>
        <p:spPr>
          <a:xfrm>
            <a:off x="4803964" y="5118733"/>
            <a:ext cx="236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chemeClr val="bg1"/>
                </a:solidFill>
                <a:latin typeface="Lato-Bold"/>
              </a:rPr>
              <a:t>Loss: Cross-Entropy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43828-880D-9BED-C7FA-573C519F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735" y="2806856"/>
            <a:ext cx="4669960" cy="1718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ED5873-9732-CBA1-022C-E3F2ED49163B}"/>
              </a:ext>
            </a:extLst>
          </p:cNvPr>
          <p:cNvSpPr/>
          <p:nvPr/>
        </p:nvSpPr>
        <p:spPr>
          <a:xfrm>
            <a:off x="8646940" y="4650462"/>
            <a:ext cx="2718033" cy="1773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accent5">
                    <a:lumMod val="75000"/>
                  </a:schemeClr>
                </a:solidFill>
              </a:rPr>
              <a:t>Issues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Catastrophic forgetting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Hyperparameter optimization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Compute Cost (Budget)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7B param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sz="1400" dirty="0">
                <a:solidFill>
                  <a:schemeClr val="accent5">
                    <a:lumMod val="75000"/>
                  </a:schemeClr>
                </a:solidFill>
              </a:rPr>
              <a:t>Use instruction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9829A-9E50-308D-197F-26801FC9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20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76" y="509948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Full Finetuning aka SFT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0A7AEF3-672D-F867-74D5-F20CFCCD44BB}"/>
              </a:ext>
            </a:extLst>
          </p:cNvPr>
          <p:cNvSpPr/>
          <p:nvPr/>
        </p:nvSpPr>
        <p:spPr>
          <a:xfrm>
            <a:off x="1030676" y="2730286"/>
            <a:ext cx="1378895" cy="8601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Pretrained LLM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210284-26D8-AA09-C968-DE80E19E12E9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409571" y="3160369"/>
            <a:ext cx="1323060" cy="0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D992D37-F5F2-73E4-00D5-98CEC9EAC766}"/>
              </a:ext>
            </a:extLst>
          </p:cNvPr>
          <p:cNvSpPr/>
          <p:nvPr/>
        </p:nvSpPr>
        <p:spPr>
          <a:xfrm>
            <a:off x="9398997" y="2730286"/>
            <a:ext cx="1354519" cy="8601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Fine-Tuned LLM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0C68E26-197A-0373-BEE1-144E3D92EBC0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8378821" y="3160369"/>
            <a:ext cx="1020176" cy="0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1C8F852-693B-80E9-0E3D-29F645CD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31" y="1652882"/>
            <a:ext cx="4646190" cy="3133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FA1B82-37A0-472A-2E25-A72F9B9C2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857" y="1652882"/>
            <a:ext cx="746226" cy="966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AE995A-B78A-78ED-0C80-43B1A80BAC86}"/>
              </a:ext>
            </a:extLst>
          </p:cNvPr>
          <p:cNvSpPr txBox="1"/>
          <p:nvPr/>
        </p:nvSpPr>
        <p:spPr>
          <a:xfrm>
            <a:off x="4354097" y="4847267"/>
            <a:ext cx="332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FF00FF"/>
                </a:solidFill>
                <a:latin typeface="Lato-Bold"/>
              </a:rPr>
              <a:t>Prepared instruction dataset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EAF1A9-B610-016E-3404-CFFCBB1911E8}"/>
              </a:ext>
            </a:extLst>
          </p:cNvPr>
          <p:cNvSpPr/>
          <p:nvPr/>
        </p:nvSpPr>
        <p:spPr>
          <a:xfrm>
            <a:off x="8646940" y="4650462"/>
            <a:ext cx="2718033" cy="1773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accent5">
                    <a:lumMod val="75000"/>
                  </a:schemeClr>
                </a:solidFill>
              </a:rPr>
              <a:t>Issues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Catastrophic forgetting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Hyperparameter optimization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Compute Cost (Budget)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7B param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sz="1400" dirty="0">
                <a:solidFill>
                  <a:schemeClr val="accent5">
                    <a:lumMod val="75000"/>
                  </a:schemeClr>
                </a:solidFill>
              </a:rPr>
              <a:t>Use instruction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A387C-1B3E-603E-DDB7-521482C59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3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9357570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Parameter Efficient Finetuning (PEFT)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150FA-0AFD-EDCA-C6D2-A1A0E77DEA8F}"/>
              </a:ext>
            </a:extLst>
          </p:cNvPr>
          <p:cNvSpPr txBox="1"/>
          <p:nvPr/>
        </p:nvSpPr>
        <p:spPr>
          <a:xfrm>
            <a:off x="952499" y="2237047"/>
            <a:ext cx="7251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Full fine-tuning creates full copy of original LLM per task - </a:t>
            </a:r>
            <a:r>
              <a:rPr lang="en-US" b="1" dirty="0">
                <a:solidFill>
                  <a:schemeClr val="bg1"/>
                </a:solidFill>
              </a:rPr>
              <a:t>Inefficient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E0398-8EB3-9B6F-8233-1E43FCCF0E4D}"/>
              </a:ext>
            </a:extLst>
          </p:cNvPr>
          <p:cNvSpPr txBox="1"/>
          <p:nvPr/>
        </p:nvSpPr>
        <p:spPr>
          <a:xfrm>
            <a:off x="952499" y="2650160"/>
            <a:ext cx="5599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PEFT fine-tuning saves space and is flexible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039A4-46A8-F983-3E8A-B8FB0BF4CFF2}"/>
              </a:ext>
            </a:extLst>
          </p:cNvPr>
          <p:cNvSpPr txBox="1"/>
          <p:nvPr/>
        </p:nvSpPr>
        <p:spPr>
          <a:xfrm>
            <a:off x="952500" y="139120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Less prone to catastrophic forgetting – </a:t>
            </a:r>
            <a:r>
              <a:rPr lang="en-IN" sz="1800" b="1" i="0" u="none" strike="noStrike" baseline="0" dirty="0">
                <a:solidFill>
                  <a:schemeClr val="bg1"/>
                </a:solidFill>
                <a:latin typeface="Lato-Regular"/>
              </a:rPr>
              <a:t>Frozen Weights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49E66-F8C5-3966-F51A-334FF0615ABF}"/>
              </a:ext>
            </a:extLst>
          </p:cNvPr>
          <p:cNvSpPr txBox="1"/>
          <p:nvPr/>
        </p:nvSpPr>
        <p:spPr>
          <a:xfrm>
            <a:off x="952499" y="1787706"/>
            <a:ext cx="7050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Full fine-tuning of large LLMs is challenging – 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Lato-Regular"/>
              </a:rPr>
              <a:t>Compute budget 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3A7EC54-8A21-C8F4-17D7-422DB327AC78}"/>
              </a:ext>
            </a:extLst>
          </p:cNvPr>
          <p:cNvSpPr/>
          <p:nvPr/>
        </p:nvSpPr>
        <p:spPr>
          <a:xfrm>
            <a:off x="2966045" y="4218859"/>
            <a:ext cx="1065402" cy="6283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Llama-2 13B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71B355-A268-A7E2-BF0A-81E89BA7BB11}"/>
              </a:ext>
            </a:extLst>
          </p:cNvPr>
          <p:cNvSpPr/>
          <p:nvPr/>
        </p:nvSpPr>
        <p:spPr>
          <a:xfrm>
            <a:off x="5787793" y="3376882"/>
            <a:ext cx="1065402" cy="6543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Llama-2 13B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1D0C5E0-CA46-CB4F-526B-2A5574EBAFDC}"/>
              </a:ext>
            </a:extLst>
          </p:cNvPr>
          <p:cNvSpPr/>
          <p:nvPr/>
        </p:nvSpPr>
        <p:spPr>
          <a:xfrm>
            <a:off x="5797669" y="4203197"/>
            <a:ext cx="1065402" cy="6543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Llama-2 13B</a:t>
            </a:r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98138F8-209F-13C6-29CE-B21B6E1F6B80}"/>
              </a:ext>
            </a:extLst>
          </p:cNvPr>
          <p:cNvSpPr/>
          <p:nvPr/>
        </p:nvSpPr>
        <p:spPr>
          <a:xfrm>
            <a:off x="5787793" y="5212532"/>
            <a:ext cx="1065402" cy="6543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Llama-2 13B</a:t>
            </a:r>
            <a:endParaRPr lang="en-IN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4FDD35E-1FCF-AD65-4E82-FD93F345EB10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4031447" y="3704053"/>
            <a:ext cx="1756346" cy="8289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76C3576-AD14-AE73-F5FC-2F456819EE57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4031447" y="4533025"/>
            <a:ext cx="1756346" cy="10066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070DBF-78C4-E7E0-2FB4-44FCCC008A3B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4031447" y="4530368"/>
            <a:ext cx="1766222" cy="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0C3E27-0FCB-D715-59B8-C91C17A5D534}"/>
              </a:ext>
            </a:extLst>
          </p:cNvPr>
          <p:cNvSpPr txBox="1"/>
          <p:nvPr/>
        </p:nvSpPr>
        <p:spPr>
          <a:xfrm>
            <a:off x="4806281" y="3396274"/>
            <a:ext cx="98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QA-SFT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F1539B-0011-B7B9-6292-6EFACA8F2AC2}"/>
              </a:ext>
            </a:extLst>
          </p:cNvPr>
          <p:cNvSpPr txBox="1"/>
          <p:nvPr/>
        </p:nvSpPr>
        <p:spPr>
          <a:xfrm>
            <a:off x="4474651" y="4225249"/>
            <a:ext cx="1591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Summary-SFT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68E68F-4A35-5DB4-50A0-4EB103A6C682}"/>
              </a:ext>
            </a:extLst>
          </p:cNvPr>
          <p:cNvSpPr txBox="1"/>
          <p:nvPr/>
        </p:nvSpPr>
        <p:spPr>
          <a:xfrm>
            <a:off x="4506025" y="5241622"/>
            <a:ext cx="158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Translate-SFT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EECD225B-EA37-3017-3991-21EA68443830}"/>
              </a:ext>
            </a:extLst>
          </p:cNvPr>
          <p:cNvSpPr/>
          <p:nvPr/>
        </p:nvSpPr>
        <p:spPr>
          <a:xfrm>
            <a:off x="6841211" y="3399087"/>
            <a:ext cx="1293752" cy="2375202"/>
          </a:xfrm>
          <a:prstGeom prst="rightBrace">
            <a:avLst>
              <a:gd name="adj1" fmla="val 8333"/>
              <a:gd name="adj2" fmla="val 493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8447C2-5F3D-D845-43EE-A1B775BA5211}"/>
              </a:ext>
            </a:extLst>
          </p:cNvPr>
          <p:cNvSpPr txBox="1"/>
          <p:nvPr/>
        </p:nvSpPr>
        <p:spPr>
          <a:xfrm>
            <a:off x="8173933" y="4285133"/>
            <a:ext cx="2448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</a:rPr>
              <a:t>Deploy separately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</a:rPr>
              <a:t>3X memory &amp; compute 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0E270C7-3345-2957-5428-3AEFAD32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759" y="1316034"/>
            <a:ext cx="1951337" cy="198083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AD4923-2405-2982-7272-2468D0EA63B6}"/>
              </a:ext>
            </a:extLst>
          </p:cNvPr>
          <p:cNvSpPr txBox="1"/>
          <p:nvPr/>
        </p:nvSpPr>
        <p:spPr>
          <a:xfrm>
            <a:off x="6863070" y="3530929"/>
            <a:ext cx="79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26GB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891909-5517-E0B4-EE43-894459EE48E3}"/>
              </a:ext>
            </a:extLst>
          </p:cNvPr>
          <p:cNvSpPr txBox="1"/>
          <p:nvPr/>
        </p:nvSpPr>
        <p:spPr>
          <a:xfrm>
            <a:off x="6838770" y="4392854"/>
            <a:ext cx="79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26GB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EE05C3-8CE9-A174-C757-01CCB660FDCF}"/>
              </a:ext>
            </a:extLst>
          </p:cNvPr>
          <p:cNvSpPr txBox="1"/>
          <p:nvPr/>
        </p:nvSpPr>
        <p:spPr>
          <a:xfrm>
            <a:off x="6849908" y="5323348"/>
            <a:ext cx="79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26GB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13E654-AE22-411D-6BBD-F3E5E5D5C8D4}"/>
              </a:ext>
            </a:extLst>
          </p:cNvPr>
          <p:cNvSpPr txBox="1"/>
          <p:nvPr/>
        </p:nvSpPr>
        <p:spPr>
          <a:xfrm>
            <a:off x="5600786" y="6015209"/>
            <a:ext cx="190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Full fine-tuning 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73F34-1C9B-215F-930C-8AF7FE82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55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9357570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Parameter Efficient Finetuning (PEFT)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150FA-0AFD-EDCA-C6D2-A1A0E77DEA8F}"/>
              </a:ext>
            </a:extLst>
          </p:cNvPr>
          <p:cNvSpPr txBox="1"/>
          <p:nvPr/>
        </p:nvSpPr>
        <p:spPr>
          <a:xfrm>
            <a:off x="952499" y="2237047"/>
            <a:ext cx="7251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Full fine-tuning creates full copy of original LLM per task - </a:t>
            </a:r>
            <a:r>
              <a:rPr lang="en-US" b="1" dirty="0">
                <a:solidFill>
                  <a:schemeClr val="bg1"/>
                </a:solidFill>
              </a:rPr>
              <a:t>Inefficient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E0398-8EB3-9B6F-8233-1E43FCCF0E4D}"/>
              </a:ext>
            </a:extLst>
          </p:cNvPr>
          <p:cNvSpPr txBox="1"/>
          <p:nvPr/>
        </p:nvSpPr>
        <p:spPr>
          <a:xfrm>
            <a:off x="952499" y="2650160"/>
            <a:ext cx="5599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PEFT fine-tuning saves space and is flexible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039A4-46A8-F983-3E8A-B8FB0BF4CFF2}"/>
              </a:ext>
            </a:extLst>
          </p:cNvPr>
          <p:cNvSpPr txBox="1"/>
          <p:nvPr/>
        </p:nvSpPr>
        <p:spPr>
          <a:xfrm>
            <a:off x="952500" y="139120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Less prone to catastrophic forgetting – </a:t>
            </a:r>
            <a:r>
              <a:rPr lang="en-IN" sz="1800" b="1" i="0" u="none" strike="noStrike" baseline="0" dirty="0">
                <a:solidFill>
                  <a:schemeClr val="bg1"/>
                </a:solidFill>
                <a:latin typeface="Lato-Regular"/>
              </a:rPr>
              <a:t>Frozen Weights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49E66-F8C5-3966-F51A-334FF0615ABF}"/>
              </a:ext>
            </a:extLst>
          </p:cNvPr>
          <p:cNvSpPr txBox="1"/>
          <p:nvPr/>
        </p:nvSpPr>
        <p:spPr>
          <a:xfrm>
            <a:off x="952499" y="1787706"/>
            <a:ext cx="7050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Full fine-tuning of large LLMs is challenging – 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Lato-Regular"/>
              </a:rPr>
              <a:t>Compute budget  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9C1834-20D7-A689-90A3-ECC59F42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759" y="1316034"/>
            <a:ext cx="1951337" cy="198083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3A7EC54-8A21-C8F4-17D7-422DB327AC78}"/>
              </a:ext>
            </a:extLst>
          </p:cNvPr>
          <p:cNvSpPr/>
          <p:nvPr/>
        </p:nvSpPr>
        <p:spPr>
          <a:xfrm>
            <a:off x="2765320" y="4258322"/>
            <a:ext cx="1065402" cy="6283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Llama-2 13B</a:t>
            </a:r>
            <a:endParaRPr lang="en-IN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4FDD35E-1FCF-AD65-4E82-FD93F345EB1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30722" y="3743516"/>
            <a:ext cx="1756346" cy="8289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76C3576-AD14-AE73-F5FC-2F456819EE5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830722" y="4572488"/>
            <a:ext cx="1756346" cy="10066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070DBF-78C4-E7E0-2FB4-44FCCC008A3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30722" y="4569831"/>
            <a:ext cx="1766222" cy="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0C3E27-0FCB-D715-59B8-C91C17A5D534}"/>
              </a:ext>
            </a:extLst>
          </p:cNvPr>
          <p:cNvSpPr txBox="1"/>
          <p:nvPr/>
        </p:nvSpPr>
        <p:spPr>
          <a:xfrm>
            <a:off x="4605556" y="3435737"/>
            <a:ext cx="98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QA-SFT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F1539B-0011-B7B9-6292-6EFACA8F2AC2}"/>
              </a:ext>
            </a:extLst>
          </p:cNvPr>
          <p:cNvSpPr txBox="1"/>
          <p:nvPr/>
        </p:nvSpPr>
        <p:spPr>
          <a:xfrm>
            <a:off x="4273926" y="4264712"/>
            <a:ext cx="1591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Summary-SFT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68E68F-4A35-5DB4-50A0-4EB103A6C682}"/>
              </a:ext>
            </a:extLst>
          </p:cNvPr>
          <p:cNvSpPr txBox="1"/>
          <p:nvPr/>
        </p:nvSpPr>
        <p:spPr>
          <a:xfrm>
            <a:off x="4305300" y="5281085"/>
            <a:ext cx="158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Translate-SFT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EECD225B-EA37-3017-3991-21EA68443830}"/>
              </a:ext>
            </a:extLst>
          </p:cNvPr>
          <p:cNvSpPr/>
          <p:nvPr/>
        </p:nvSpPr>
        <p:spPr>
          <a:xfrm>
            <a:off x="6723949" y="3429000"/>
            <a:ext cx="771663" cy="24677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8447C2-5F3D-D845-43EE-A1B775BA5211}"/>
              </a:ext>
            </a:extLst>
          </p:cNvPr>
          <p:cNvSpPr txBox="1"/>
          <p:nvPr/>
        </p:nvSpPr>
        <p:spPr>
          <a:xfrm>
            <a:off x="7767203" y="4732299"/>
            <a:ext cx="2448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</a:rPr>
              <a:t>Flexible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</a:rPr>
              <a:t>Saves memory 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39AB95-F356-E0D7-54D5-4FDD21A69A37}"/>
              </a:ext>
            </a:extLst>
          </p:cNvPr>
          <p:cNvSpPr/>
          <p:nvPr/>
        </p:nvSpPr>
        <p:spPr>
          <a:xfrm>
            <a:off x="5596944" y="3435737"/>
            <a:ext cx="940350" cy="58639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Few K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D87CFD-1DF8-3C43-3659-ADBB368A010F}"/>
              </a:ext>
            </a:extLst>
          </p:cNvPr>
          <p:cNvSpPr/>
          <p:nvPr/>
        </p:nvSpPr>
        <p:spPr>
          <a:xfrm>
            <a:off x="5606820" y="4282211"/>
            <a:ext cx="940350" cy="58639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Few K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F3DEB2-80E7-46F1-D8E8-29C9BED04F7F}"/>
              </a:ext>
            </a:extLst>
          </p:cNvPr>
          <p:cNvSpPr/>
          <p:nvPr/>
        </p:nvSpPr>
        <p:spPr>
          <a:xfrm>
            <a:off x="5606820" y="5236926"/>
            <a:ext cx="940350" cy="58639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Few K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A8A0B6-A666-D305-F2D9-A64915487E1A}"/>
              </a:ext>
            </a:extLst>
          </p:cNvPr>
          <p:cNvSpPr/>
          <p:nvPr/>
        </p:nvSpPr>
        <p:spPr>
          <a:xfrm>
            <a:off x="7821208" y="3968045"/>
            <a:ext cx="1065402" cy="6283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Llama-2 13B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9D57A4-B586-2D04-48F9-7BB92696B46B}"/>
              </a:ext>
            </a:extLst>
          </p:cNvPr>
          <p:cNvSpPr/>
          <p:nvPr/>
        </p:nvSpPr>
        <p:spPr>
          <a:xfrm>
            <a:off x="9571531" y="3968045"/>
            <a:ext cx="1065401" cy="6283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LORA weights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C521DC3C-57D9-E0F7-1649-718227854542}"/>
              </a:ext>
            </a:extLst>
          </p:cNvPr>
          <p:cNvSpPr/>
          <p:nvPr/>
        </p:nvSpPr>
        <p:spPr>
          <a:xfrm>
            <a:off x="9056831" y="4143243"/>
            <a:ext cx="344480" cy="339597"/>
          </a:xfrm>
          <a:prstGeom prst="plus">
            <a:avLst>
              <a:gd name="adj" fmla="val 38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072DB-DD6E-9ADA-5462-84E31B8B24F1}"/>
              </a:ext>
            </a:extLst>
          </p:cNvPr>
          <p:cNvSpPr txBox="1"/>
          <p:nvPr/>
        </p:nvSpPr>
        <p:spPr>
          <a:xfrm>
            <a:off x="6477841" y="3575043"/>
            <a:ext cx="68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~2MB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E1376-EA78-1CBE-FC4D-B279A89C15B2}"/>
              </a:ext>
            </a:extLst>
          </p:cNvPr>
          <p:cNvSpPr txBox="1"/>
          <p:nvPr/>
        </p:nvSpPr>
        <p:spPr>
          <a:xfrm>
            <a:off x="6472894" y="4375869"/>
            <a:ext cx="68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~2MB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14E836-0CFC-5F5B-1003-61B1600A37C9}"/>
              </a:ext>
            </a:extLst>
          </p:cNvPr>
          <p:cNvSpPr txBox="1"/>
          <p:nvPr/>
        </p:nvSpPr>
        <p:spPr>
          <a:xfrm>
            <a:off x="6505493" y="5376232"/>
            <a:ext cx="684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~2MB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835B9B-E332-B968-7248-B930E95BC916}"/>
              </a:ext>
            </a:extLst>
          </p:cNvPr>
          <p:cNvSpPr txBox="1"/>
          <p:nvPr/>
        </p:nvSpPr>
        <p:spPr>
          <a:xfrm>
            <a:off x="8868610" y="3658650"/>
            <a:ext cx="1065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merge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9974A3-2316-B042-A59D-A211F3CEC525}"/>
              </a:ext>
            </a:extLst>
          </p:cNvPr>
          <p:cNvSpPr txBox="1"/>
          <p:nvPr/>
        </p:nvSpPr>
        <p:spPr>
          <a:xfrm>
            <a:off x="4761590" y="5954705"/>
            <a:ext cx="3126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Parameter Efficient Finetuning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AAF94F-3F4F-8C9A-5BF6-23E75CC8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4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9357570" cy="610863"/>
          </a:xfrm>
        </p:spPr>
        <p:txBody>
          <a:bodyPr>
            <a:normAutofit/>
          </a:bodyPr>
          <a:lstStyle/>
          <a:p>
            <a:r>
              <a:rPr lang="en-US" b="1" dirty="0"/>
              <a:t>Low Rank Adaption (LORA)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3E5E3-11AF-C640-6949-69CCCC02DFA7}"/>
              </a:ext>
            </a:extLst>
          </p:cNvPr>
          <p:cNvSpPr txBox="1"/>
          <p:nvPr/>
        </p:nvSpPr>
        <p:spPr>
          <a:xfrm>
            <a:off x="3993299" y="1593786"/>
            <a:ext cx="4069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chemeClr val="bg1"/>
                </a:solidFill>
                <a:latin typeface="Lato-Regular"/>
              </a:rPr>
              <a:t>1. Freeze most of the original LLM weights.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533B9-A6D2-E945-9750-AFC30517E1E9}"/>
              </a:ext>
            </a:extLst>
          </p:cNvPr>
          <p:cNvSpPr txBox="1"/>
          <p:nvPr/>
        </p:nvSpPr>
        <p:spPr>
          <a:xfrm>
            <a:off x="3993298" y="1933201"/>
            <a:ext cx="3850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Lato-Regular"/>
              </a:rPr>
              <a:t>2. Inject 2 </a:t>
            </a:r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rank decomposition matrices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E92B2-FAE5-1515-9D94-E77D8DEC3972}"/>
              </a:ext>
            </a:extLst>
          </p:cNvPr>
          <p:cNvSpPr txBox="1"/>
          <p:nvPr/>
        </p:nvSpPr>
        <p:spPr>
          <a:xfrm>
            <a:off x="3993299" y="2305072"/>
            <a:ext cx="4243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chemeClr val="bg1"/>
                </a:solidFill>
                <a:latin typeface="Lato-Regular"/>
              </a:rPr>
              <a:t>3. Train the weights of the smaller matrices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A807DA-3A58-5157-CB4B-4BA2CDFD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54" y="3016358"/>
            <a:ext cx="3376714" cy="168590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907DCF-14BF-2875-F9F1-14DF3DD6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98" y="1864518"/>
            <a:ext cx="3173311" cy="312896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14A759-C774-43BC-EF4B-82794F9AD6B0}"/>
              </a:ext>
            </a:extLst>
          </p:cNvPr>
          <p:cNvSpPr txBox="1"/>
          <p:nvPr/>
        </p:nvSpPr>
        <p:spPr>
          <a:xfrm>
            <a:off x="4112355" y="4956137"/>
            <a:ext cx="2447836" cy="11695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IN" sz="1400" b="0" i="0" u="sng" strike="noStrike" baseline="0" dirty="0">
                <a:solidFill>
                  <a:schemeClr val="bg1"/>
                </a:solidFill>
                <a:latin typeface="Lato-Regular"/>
              </a:rPr>
              <a:t>Advantage </a:t>
            </a:r>
            <a:r>
              <a:rPr lang="en-IN" sz="1400" b="0" i="0" strike="noStrike" baseline="0" dirty="0">
                <a:solidFill>
                  <a:srgbClr val="FF0000"/>
                </a:solidFill>
                <a:latin typeface="Lato-Regular"/>
              </a:rPr>
              <a:t>(Rank=8)</a:t>
            </a:r>
          </a:p>
          <a:p>
            <a:r>
              <a:rPr lang="en-IN" sz="1400" b="0" i="0" u="none" strike="noStrike" baseline="0" dirty="0">
                <a:solidFill>
                  <a:schemeClr val="bg1"/>
                </a:solidFill>
                <a:latin typeface="Lato-Regular"/>
              </a:rPr>
              <a:t>512X64 = 32,768 params</a:t>
            </a:r>
          </a:p>
          <a:p>
            <a:r>
              <a:rPr lang="en-IN" sz="1400" dirty="0">
                <a:solidFill>
                  <a:schemeClr val="bg1"/>
                </a:solidFill>
              </a:rPr>
              <a:t>512 x 8 = 4,096 (A)</a:t>
            </a:r>
          </a:p>
          <a:p>
            <a:r>
              <a:rPr lang="en-IN" sz="1400" b="0" i="0" u="none" strike="noStrike" baseline="0" dirty="0">
                <a:solidFill>
                  <a:schemeClr val="bg1"/>
                </a:solidFill>
                <a:latin typeface="Lato-Regular"/>
              </a:rPr>
              <a:t>8 x 64 = 512 (B)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b="1" dirty="0">
                <a:solidFill>
                  <a:schemeClr val="bg1"/>
                </a:solidFill>
              </a:rPr>
              <a:t>86% reduction in params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BE673C-5489-D1F8-C10C-2EF67D46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73" y="1763063"/>
            <a:ext cx="2683230" cy="3142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7A8968-0E2D-D18D-CCDE-3926F73F0DD6}"/>
              </a:ext>
            </a:extLst>
          </p:cNvPr>
          <p:cNvSpPr txBox="1"/>
          <p:nvPr/>
        </p:nvSpPr>
        <p:spPr>
          <a:xfrm>
            <a:off x="7759767" y="6193720"/>
            <a:ext cx="1630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5"/>
              </a:rPr>
              <a:t>LORA paper reference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96B46-B89E-D62D-D048-B99DA921F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3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9357570" cy="610863"/>
          </a:xfrm>
        </p:spPr>
        <p:txBody>
          <a:bodyPr>
            <a:normAutofit/>
          </a:bodyPr>
          <a:lstStyle/>
          <a:p>
            <a:r>
              <a:rPr lang="en-US" b="1" dirty="0"/>
              <a:t>Prompt Tuning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2A1EB-6A80-C252-02F1-59DABD5E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2" y="1577609"/>
            <a:ext cx="6462530" cy="2633443"/>
          </a:xfrm>
          <a:prstGeom prst="rect">
            <a:avLst/>
          </a:prstGeom>
          <a:noFill/>
        </p:spPr>
      </p:pic>
      <p:pic>
        <p:nvPicPr>
          <p:cNvPr id="7" name="Picture 6" descr="A diagram of a task&#10;&#10;Description automatically generated">
            <a:extLst>
              <a:ext uri="{FF2B5EF4-FFF2-40B4-BE49-F238E27FC236}">
                <a16:creationId xmlns:a16="http://schemas.microsoft.com/office/drawing/2014/main" id="{BFFCF3CA-70AF-77A4-C61A-3F34A073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45" y="966746"/>
            <a:ext cx="4575896" cy="509849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E6867-C173-E101-1374-29A8BB66E02C}"/>
              </a:ext>
            </a:extLst>
          </p:cNvPr>
          <p:cNvSpPr txBox="1"/>
          <p:nvPr/>
        </p:nvSpPr>
        <p:spPr>
          <a:xfrm>
            <a:off x="4470458" y="6255332"/>
            <a:ext cx="22209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hlinkClick r:id="rId4"/>
              </a:rPr>
              <a:t>Prompt-Tuning paper reference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94ADF-5316-E1E9-0775-50F34BAA6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75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1893"/>
            <a:ext cx="9357570" cy="610863"/>
          </a:xfrm>
        </p:spPr>
        <p:txBody>
          <a:bodyPr>
            <a:normAutofit/>
          </a:bodyPr>
          <a:lstStyle/>
          <a:p>
            <a:r>
              <a:rPr lang="en-US" b="1" dirty="0"/>
              <a:t>Prompt Tuning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2A1EB-6A80-C252-02F1-59DABD5E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2" y="1577609"/>
            <a:ext cx="6462530" cy="263344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8D633-DA50-3266-9B0C-73331608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31" y="721453"/>
            <a:ext cx="4636457" cy="5584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CE1D7-065B-755A-B723-4374E8FC6522}"/>
              </a:ext>
            </a:extLst>
          </p:cNvPr>
          <p:cNvSpPr txBox="1"/>
          <p:nvPr/>
        </p:nvSpPr>
        <p:spPr>
          <a:xfrm>
            <a:off x="10149568" y="1453712"/>
            <a:ext cx="127137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Prompt Tuning == SFT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32360C-7431-7F3C-BF58-85461260048E}"/>
              </a:ext>
            </a:extLst>
          </p:cNvPr>
          <p:cNvCxnSpPr/>
          <p:nvPr/>
        </p:nvCxnSpPr>
        <p:spPr>
          <a:xfrm flipH="1">
            <a:off x="9982899" y="1915377"/>
            <a:ext cx="813732" cy="1859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0450D3-3059-D289-F2E4-D3F7CFDB329B}"/>
              </a:ext>
            </a:extLst>
          </p:cNvPr>
          <p:cNvSpPr txBox="1"/>
          <p:nvPr/>
        </p:nvSpPr>
        <p:spPr>
          <a:xfrm>
            <a:off x="4473525" y="6252538"/>
            <a:ext cx="22209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hlinkClick r:id="rId4"/>
              </a:rPr>
              <a:t>Prompt-Tuning paper reference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148874-62BD-3EA5-C34B-6D202887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88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398091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Guidelines: Finetuning for Use-case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5616080" cy="315915"/>
          </a:xfrm>
        </p:spPr>
        <p:txBody>
          <a:bodyPr/>
          <a:lstStyle/>
          <a:p>
            <a:r>
              <a:rPr lang="en-US" dirty="0"/>
              <a:t>Use instruct models for Finetuning for single task.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Example, Llama-chat. FLAN-T5 (not base models) 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4" y="3470942"/>
            <a:ext cx="5142345" cy="315915"/>
          </a:xfrm>
        </p:spPr>
        <p:txBody>
          <a:bodyPr/>
          <a:lstStyle/>
          <a:p>
            <a:r>
              <a:rPr lang="en-US" dirty="0"/>
              <a:t>Use PEFT techniques, oppose to Full Finetuning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Plug LORA adapters for specific use-case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499" y="4646997"/>
            <a:ext cx="7755273" cy="315915"/>
          </a:xfrm>
        </p:spPr>
        <p:txBody>
          <a:bodyPr/>
          <a:lstStyle/>
          <a:p>
            <a:r>
              <a:rPr lang="en-US" dirty="0"/>
              <a:t>Do not go for Full Finetuning. Finding right hyperparameter is difficult.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499" y="5017901"/>
            <a:ext cx="6001973" cy="392998"/>
          </a:xfrm>
        </p:spPr>
        <p:txBody>
          <a:bodyPr/>
          <a:lstStyle/>
          <a:p>
            <a:r>
              <a:rPr lang="en-US" dirty="0"/>
              <a:t>Unless you have the </a:t>
            </a:r>
            <a:r>
              <a:rPr lang="en-US" b="1" dirty="0"/>
              <a:t>compute budget</a:t>
            </a:r>
            <a:r>
              <a:rPr lang="en-US" dirty="0"/>
              <a:t> and </a:t>
            </a:r>
            <a:r>
              <a:rPr lang="en-US" b="1" dirty="0"/>
              <a:t>lot of training data</a:t>
            </a:r>
            <a:r>
              <a:rPr lang="en-US" dirty="0"/>
              <a:t>.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2764" y="3038403"/>
            <a:ext cx="4838700" cy="315915"/>
          </a:xfrm>
        </p:spPr>
        <p:txBody>
          <a:bodyPr/>
          <a:lstStyle/>
          <a:p>
            <a:r>
              <a:rPr lang="en-US" dirty="0"/>
              <a:t>Quality of training data is very important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42764" y="3438517"/>
            <a:ext cx="4838700" cy="574318"/>
          </a:xfrm>
        </p:spPr>
        <p:txBody>
          <a:bodyPr/>
          <a:lstStyle/>
          <a:p>
            <a:r>
              <a:rPr lang="en-US" dirty="0"/>
              <a:t>Research proves high quality datasets performs well even if quantity is less.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4F17F-D54A-A3A3-EBB9-8FF941A6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35" y="502605"/>
            <a:ext cx="8081654" cy="610863"/>
          </a:xfrm>
        </p:spPr>
        <p:txBody>
          <a:bodyPr/>
          <a:lstStyle/>
          <a:p>
            <a:r>
              <a:rPr lang="en-US" dirty="0"/>
              <a:t>State of LLMs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465B9-555D-51A0-4063-3F050AAF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BC5BD-CAD6-9790-171E-43935318F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2" y="1120357"/>
            <a:ext cx="11262427" cy="518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0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873092" cy="610863"/>
          </a:xfrm>
        </p:spPr>
        <p:txBody>
          <a:bodyPr>
            <a:normAutofit/>
          </a:bodyPr>
          <a:lstStyle/>
          <a:p>
            <a:r>
              <a:rPr lang="en-US" sz="4000" dirty="0"/>
              <a:t>Why modify 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219687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E9B720-9A23-415D-6694-7070CE16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34" y="2176051"/>
            <a:ext cx="8976850" cy="3470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73C837-A07C-22E4-63D3-DCCABF259E9C}"/>
              </a:ext>
            </a:extLst>
          </p:cNvPr>
          <p:cNvSpPr txBox="1"/>
          <p:nvPr/>
        </p:nvSpPr>
        <p:spPr>
          <a:xfrm>
            <a:off x="7480281" y="6298743"/>
            <a:ext cx="3629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3"/>
              </a:rPr>
              <a:t>Coursera reference</a:t>
            </a:r>
            <a:r>
              <a:rPr lang="en-US" sz="1000" dirty="0">
                <a:solidFill>
                  <a:schemeClr val="bg1"/>
                </a:solidFill>
              </a:rPr>
              <a:t> (for educational purpose)</a:t>
            </a:r>
            <a:endParaRPr lang="en-IN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72B7F7-3BB1-55B0-99ED-9C90DD5B1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3767368" cy="610863"/>
          </a:xfrm>
        </p:spPr>
        <p:txBody>
          <a:bodyPr>
            <a:normAutofit/>
          </a:bodyPr>
          <a:lstStyle/>
          <a:p>
            <a:r>
              <a:rPr lang="en-US" sz="4000" dirty="0"/>
              <a:t>Why modify 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E9B720-9A23-415D-6694-7070CE16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34" y="2176051"/>
            <a:ext cx="8976850" cy="3470043"/>
          </a:xfrm>
          <a:prstGeom prst="rect">
            <a:avLst/>
          </a:prstGeom>
        </p:spPr>
      </p:pic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CBA96DF-FE5E-BADF-1417-B8C74F0C6140}"/>
              </a:ext>
            </a:extLst>
          </p:cNvPr>
          <p:cNvSpPr/>
          <p:nvPr/>
        </p:nvSpPr>
        <p:spPr>
          <a:xfrm>
            <a:off x="6383594" y="1489923"/>
            <a:ext cx="1017906" cy="5368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3050"/>
              <a:gd name="adj6" fmla="val -23768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Zero-shot Prompt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8653C3-4B1D-7B99-5AFC-1CE46D7276AF}"/>
              </a:ext>
            </a:extLst>
          </p:cNvPr>
          <p:cNvSpPr/>
          <p:nvPr/>
        </p:nvSpPr>
        <p:spPr>
          <a:xfrm>
            <a:off x="7562973" y="1489925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Single-shot Prompt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51206-8BDF-4434-3449-B344B864F402}"/>
              </a:ext>
            </a:extLst>
          </p:cNvPr>
          <p:cNvSpPr/>
          <p:nvPr/>
        </p:nvSpPr>
        <p:spPr>
          <a:xfrm>
            <a:off x="8742352" y="1489924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Few-shots Prompt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99F2BD-CABA-9955-DDAF-F90EB34C0D62}"/>
              </a:ext>
            </a:extLst>
          </p:cNvPr>
          <p:cNvSpPr txBox="1"/>
          <p:nvPr/>
        </p:nvSpPr>
        <p:spPr>
          <a:xfrm>
            <a:off x="7401500" y="1184494"/>
            <a:ext cx="163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 enough accuracy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1966E-6406-222A-2223-27833C5196CF}"/>
              </a:ext>
            </a:extLst>
          </p:cNvPr>
          <p:cNvSpPr txBox="1"/>
          <p:nvPr/>
        </p:nvSpPr>
        <p:spPr>
          <a:xfrm>
            <a:off x="2133334" y="5619825"/>
            <a:ext cx="1400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3"/>
              </a:rPr>
              <a:t>Coursera reference</a:t>
            </a:r>
            <a:endParaRPr lang="en-IN" sz="1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ED88F-4AB1-4450-11EC-853359BEF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83434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7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A64BA5-62CF-57C3-D1FF-E1B7D5AAD573}"/>
              </a:ext>
            </a:extLst>
          </p:cNvPr>
          <p:cNvSpPr txBox="1"/>
          <p:nvPr/>
        </p:nvSpPr>
        <p:spPr>
          <a:xfrm>
            <a:off x="8071926" y="5525189"/>
            <a:ext cx="2365696" cy="107721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Parameter Efficient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873092" cy="610863"/>
          </a:xfrm>
        </p:spPr>
        <p:txBody>
          <a:bodyPr>
            <a:normAutofit/>
          </a:bodyPr>
          <a:lstStyle/>
          <a:p>
            <a:r>
              <a:rPr lang="en-US" sz="4000" dirty="0"/>
              <a:t>Why modify 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E9B720-9A23-415D-6694-7070CE16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34" y="2176051"/>
            <a:ext cx="8976850" cy="3470043"/>
          </a:xfrm>
          <a:prstGeom prst="rect">
            <a:avLst/>
          </a:prstGeom>
        </p:spPr>
      </p:pic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CBA96DF-FE5E-BADF-1417-B8C74F0C6140}"/>
              </a:ext>
            </a:extLst>
          </p:cNvPr>
          <p:cNvSpPr/>
          <p:nvPr/>
        </p:nvSpPr>
        <p:spPr>
          <a:xfrm>
            <a:off x="6383594" y="1489923"/>
            <a:ext cx="1017906" cy="5368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3050"/>
              <a:gd name="adj6" fmla="val -23768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Zero-shot Prompt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8653C3-4B1D-7B99-5AFC-1CE46D7276AF}"/>
              </a:ext>
            </a:extLst>
          </p:cNvPr>
          <p:cNvSpPr/>
          <p:nvPr/>
        </p:nvSpPr>
        <p:spPr>
          <a:xfrm>
            <a:off x="7562973" y="1489925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Single-shot Prompt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51206-8BDF-4434-3449-B344B864F402}"/>
              </a:ext>
            </a:extLst>
          </p:cNvPr>
          <p:cNvSpPr/>
          <p:nvPr/>
        </p:nvSpPr>
        <p:spPr>
          <a:xfrm>
            <a:off x="8742352" y="1489924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Few-shots Prompt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2C392F7-048D-DE3F-A98D-7E8A9491E8EF}"/>
              </a:ext>
            </a:extLst>
          </p:cNvPr>
          <p:cNvSpPr/>
          <p:nvPr/>
        </p:nvSpPr>
        <p:spPr>
          <a:xfrm>
            <a:off x="6739205" y="5795378"/>
            <a:ext cx="1147497" cy="5368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97390"/>
              <a:gd name="adj6" fmla="val -79985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Full Fine Tuning (SFT)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A9A56-3361-C523-4A15-D1E433968F3D}"/>
              </a:ext>
            </a:extLst>
          </p:cNvPr>
          <p:cNvSpPr/>
          <p:nvPr/>
        </p:nvSpPr>
        <p:spPr>
          <a:xfrm>
            <a:off x="8223433" y="5771778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Prompt Tuning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50ACEC-6777-8732-E2A2-3ECB87FB5809}"/>
              </a:ext>
            </a:extLst>
          </p:cNvPr>
          <p:cNvSpPr/>
          <p:nvPr/>
        </p:nvSpPr>
        <p:spPr>
          <a:xfrm>
            <a:off x="9347884" y="5771779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LORA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CDCA6-7BEC-FDC0-457F-07AE5FDA2A45}"/>
              </a:ext>
            </a:extLst>
          </p:cNvPr>
          <p:cNvSpPr txBox="1"/>
          <p:nvPr/>
        </p:nvSpPr>
        <p:spPr>
          <a:xfrm>
            <a:off x="2133334" y="5619825"/>
            <a:ext cx="1400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3"/>
              </a:rPr>
              <a:t>Coursera reference</a:t>
            </a:r>
            <a:endParaRPr lang="en-IN" sz="1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52CAA-C1B2-9A5A-41F4-CFBFB8EC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9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A64BA5-62CF-57C3-D1FF-E1B7D5AAD573}"/>
              </a:ext>
            </a:extLst>
          </p:cNvPr>
          <p:cNvSpPr txBox="1"/>
          <p:nvPr/>
        </p:nvSpPr>
        <p:spPr>
          <a:xfrm>
            <a:off x="8119121" y="5525189"/>
            <a:ext cx="2365696" cy="107721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Parameter Efficient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873092" cy="610863"/>
          </a:xfrm>
        </p:spPr>
        <p:txBody>
          <a:bodyPr>
            <a:normAutofit/>
          </a:bodyPr>
          <a:lstStyle/>
          <a:p>
            <a:r>
              <a:rPr lang="en-US" sz="4000" dirty="0"/>
              <a:t>Why modify 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E9B720-9A23-415D-6694-7070CE16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34" y="2176051"/>
            <a:ext cx="8976850" cy="3470043"/>
          </a:xfrm>
          <a:prstGeom prst="rect">
            <a:avLst/>
          </a:prstGeom>
        </p:spPr>
      </p:pic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CBA96DF-FE5E-BADF-1417-B8C74F0C6140}"/>
              </a:ext>
            </a:extLst>
          </p:cNvPr>
          <p:cNvSpPr/>
          <p:nvPr/>
        </p:nvSpPr>
        <p:spPr>
          <a:xfrm>
            <a:off x="6383594" y="1489923"/>
            <a:ext cx="1017906" cy="5368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3050"/>
              <a:gd name="adj6" fmla="val -23768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Zero-shot Prompt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8653C3-4B1D-7B99-5AFC-1CE46D7276AF}"/>
              </a:ext>
            </a:extLst>
          </p:cNvPr>
          <p:cNvSpPr/>
          <p:nvPr/>
        </p:nvSpPr>
        <p:spPr>
          <a:xfrm>
            <a:off x="7562973" y="1489925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Single-shot Prompt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51206-8BDF-4434-3449-B344B864F402}"/>
              </a:ext>
            </a:extLst>
          </p:cNvPr>
          <p:cNvSpPr/>
          <p:nvPr/>
        </p:nvSpPr>
        <p:spPr>
          <a:xfrm>
            <a:off x="8742352" y="1489924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Few-shots Prompt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2C392F7-048D-DE3F-A98D-7E8A9491E8EF}"/>
              </a:ext>
            </a:extLst>
          </p:cNvPr>
          <p:cNvSpPr/>
          <p:nvPr/>
        </p:nvSpPr>
        <p:spPr>
          <a:xfrm>
            <a:off x="6736277" y="5771777"/>
            <a:ext cx="1143681" cy="5368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97390"/>
              <a:gd name="adj6" fmla="val -79985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Full Fine Tuning (SFT)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A9A56-3361-C523-4A15-D1E433968F3D}"/>
              </a:ext>
            </a:extLst>
          </p:cNvPr>
          <p:cNvSpPr/>
          <p:nvPr/>
        </p:nvSpPr>
        <p:spPr>
          <a:xfrm>
            <a:off x="8223433" y="5771778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Prompt Tuning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50ACEC-6777-8732-E2A2-3ECB87FB5809}"/>
              </a:ext>
            </a:extLst>
          </p:cNvPr>
          <p:cNvSpPr/>
          <p:nvPr/>
        </p:nvSpPr>
        <p:spPr>
          <a:xfrm>
            <a:off x="9347884" y="5771779"/>
            <a:ext cx="1017906" cy="5368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LORA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7387174E-852E-555F-B027-D65798F1EC43}"/>
              </a:ext>
            </a:extLst>
          </p:cNvPr>
          <p:cNvSpPr/>
          <p:nvPr/>
        </p:nvSpPr>
        <p:spPr>
          <a:xfrm>
            <a:off x="5108145" y="5857825"/>
            <a:ext cx="1388969" cy="712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4794"/>
              <a:gd name="adj6" fmla="val 44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RLHF (Human Feedback)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DPO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589A0-6DB6-9BF6-43C1-E4E7942B817E}"/>
              </a:ext>
            </a:extLst>
          </p:cNvPr>
          <p:cNvSpPr txBox="1"/>
          <p:nvPr/>
        </p:nvSpPr>
        <p:spPr>
          <a:xfrm>
            <a:off x="2133334" y="5619825"/>
            <a:ext cx="1400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3"/>
              </a:rPr>
              <a:t>Coursera reference</a:t>
            </a:r>
            <a:endParaRPr lang="en-IN" sz="1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F8961A-AFBD-5012-54E7-E904E3F7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120" y="2245747"/>
            <a:ext cx="4996752" cy="1540339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Math, Quantization &amp; Scaling Laws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35" y="502605"/>
            <a:ext cx="8081654" cy="610863"/>
          </a:xfrm>
        </p:spPr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September 21, 2023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C4C6-FED3-AE09-8566-20352F984396}"/>
              </a:ext>
            </a:extLst>
          </p:cNvPr>
          <p:cNvSpPr txBox="1"/>
          <p:nvPr/>
        </p:nvSpPr>
        <p:spPr>
          <a:xfrm>
            <a:off x="652900" y="2142063"/>
            <a:ext cx="434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1 parameter = 4 bytes (32-bit float)</a:t>
            </a:r>
          </a:p>
          <a:p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1B parameters = 4 x 10^9 bytes = </a:t>
            </a:r>
            <a:r>
              <a:rPr lang="en-IN" sz="1800" b="1" i="0" u="none" strike="noStrike" baseline="0" dirty="0">
                <a:solidFill>
                  <a:schemeClr val="bg1"/>
                </a:solidFill>
                <a:latin typeface="Lato-Regular"/>
              </a:rPr>
              <a:t>4GB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8379B-B9B0-1FF3-DE45-F9DB5E4B8982}"/>
              </a:ext>
            </a:extLst>
          </p:cNvPr>
          <p:cNvSpPr txBox="1"/>
          <p:nvPr/>
        </p:nvSpPr>
        <p:spPr>
          <a:xfrm>
            <a:off x="652900" y="1595688"/>
            <a:ext cx="259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chemeClr val="bg1"/>
                </a:solidFill>
                <a:latin typeface="Lato-Regular"/>
              </a:rPr>
              <a:t>Let’s do a quick math....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D4AA0-3D13-FCA0-A152-3FF154F012E2}"/>
              </a:ext>
            </a:extLst>
          </p:cNvPr>
          <p:cNvSpPr txBox="1"/>
          <p:nvPr/>
        </p:nvSpPr>
        <p:spPr>
          <a:xfrm>
            <a:off x="1077857" y="4928709"/>
            <a:ext cx="1662430" cy="5847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4GB @ 32-bit</a:t>
            </a:r>
          </a:p>
          <a:p>
            <a:pPr algn="l"/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full precision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E62AC-DD85-0E11-01B8-4DC6BB7F29C2}"/>
              </a:ext>
            </a:extLst>
          </p:cNvPr>
          <p:cNvSpPr txBox="1"/>
          <p:nvPr/>
        </p:nvSpPr>
        <p:spPr>
          <a:xfrm>
            <a:off x="4305300" y="4472154"/>
            <a:ext cx="2090770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endParaRPr lang="en-IN" sz="1600" b="1" dirty="0">
              <a:solidFill>
                <a:schemeClr val="bg1"/>
              </a:solidFill>
              <a:latin typeface="Lato-Bold"/>
            </a:endParaRPr>
          </a:p>
          <a:p>
            <a:pPr algn="ctr"/>
            <a:r>
              <a:rPr lang="en-IN" sz="1600" b="1" dirty="0">
                <a:solidFill>
                  <a:schemeClr val="bg1"/>
                </a:solidFill>
                <a:latin typeface="Lato-Bold"/>
              </a:rPr>
              <a:t>80</a:t>
            </a:r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GB @ 32-bit</a:t>
            </a:r>
          </a:p>
          <a:p>
            <a:pPr algn="ctr"/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full precision</a:t>
            </a:r>
          </a:p>
          <a:p>
            <a:pPr algn="l"/>
            <a:endParaRPr lang="en-IN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137FF95-9BA3-78AD-019D-BCEE5756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4823"/>
              </p:ext>
            </p:extLst>
          </p:nvPr>
        </p:nvGraphicFramePr>
        <p:xfrm>
          <a:off x="5869178" y="1326291"/>
          <a:ext cx="5078516" cy="2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821">
                  <a:extLst>
                    <a:ext uri="{9D8B030D-6E8A-4147-A177-3AD203B41FA5}">
                      <a16:colId xmlns:a16="http://schemas.microsoft.com/office/drawing/2014/main" val="2247766686"/>
                    </a:ext>
                  </a:extLst>
                </a:gridCol>
                <a:gridCol w="2214695">
                  <a:extLst>
                    <a:ext uri="{9D8B030D-6E8A-4147-A177-3AD203B41FA5}">
                      <a16:colId xmlns:a16="http://schemas.microsoft.com/office/drawing/2014/main" val="2363911690"/>
                    </a:ext>
                  </a:extLst>
                </a:gridCol>
              </a:tblGrid>
              <a:tr h="42631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Param name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Bytes per param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324191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dirty="0"/>
                        <a:t>Weights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99141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dirty="0"/>
                        <a:t>Adam 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801800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dirty="0"/>
                        <a:t>Gradients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23185"/>
                  </a:ext>
                </a:extLst>
              </a:tr>
              <a:tr h="426314">
                <a:tc>
                  <a:txBody>
                    <a:bodyPr/>
                    <a:lstStyle/>
                    <a:p>
                      <a:r>
                        <a:rPr lang="en-US" dirty="0"/>
                        <a:t>Activations &amp; temp memory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4298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B01AE10-5B6E-B9C0-48B2-BC0DAD8042C5}"/>
              </a:ext>
            </a:extLst>
          </p:cNvPr>
          <p:cNvSpPr txBox="1"/>
          <p:nvPr/>
        </p:nvSpPr>
        <p:spPr>
          <a:xfrm>
            <a:off x="527982" y="5555201"/>
            <a:ext cx="3120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Memory needed to </a:t>
            </a:r>
            <a:r>
              <a:rPr lang="en-US" dirty="0">
                <a:solidFill>
                  <a:schemeClr val="bg1"/>
                </a:solidFill>
                <a:latin typeface="Lato-Regular"/>
              </a:rPr>
              <a:t>inference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FB3B7-650B-6ACF-C033-3BF27CB33762}"/>
              </a:ext>
            </a:extLst>
          </p:cNvPr>
          <p:cNvSpPr txBox="1"/>
          <p:nvPr/>
        </p:nvSpPr>
        <p:spPr>
          <a:xfrm>
            <a:off x="3904562" y="5564629"/>
            <a:ext cx="2974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Lato-Regular"/>
              </a:rPr>
              <a:t>Memory needed to </a:t>
            </a:r>
            <a:r>
              <a:rPr lang="en-US" dirty="0">
                <a:solidFill>
                  <a:schemeClr val="bg1"/>
                </a:solidFill>
                <a:latin typeface="Lato-Regular"/>
              </a:rPr>
              <a:t>train 1B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DBDBB-1AEC-255E-9ABF-5C380208EE6E}"/>
              </a:ext>
            </a:extLst>
          </p:cNvPr>
          <p:cNvSpPr txBox="1"/>
          <p:nvPr/>
        </p:nvSpPr>
        <p:spPr>
          <a:xfrm>
            <a:off x="652900" y="3556448"/>
            <a:ext cx="45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sng" strike="noStrike" baseline="0" dirty="0">
                <a:solidFill>
                  <a:schemeClr val="bg1"/>
                </a:solidFill>
                <a:latin typeface="Lato-Regular"/>
              </a:rPr>
              <a:t>Approx. GPU needed for 1B param model</a:t>
            </a:r>
            <a:endParaRPr lang="en-IN" b="1" u="sng" dirty="0">
              <a:solidFill>
                <a:schemeClr val="bg1"/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CA50401-4979-4169-A105-9D81ACA847B4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3401601" y="2979626"/>
            <a:ext cx="456555" cy="3441613"/>
          </a:xfrm>
          <a:prstGeom prst="curvedConnector3">
            <a:avLst>
              <a:gd name="adj1" fmla="val 150071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8E6BF5-8F6D-F37F-BA1A-7CCAC8811392}"/>
              </a:ext>
            </a:extLst>
          </p:cNvPr>
          <p:cNvSpPr txBox="1"/>
          <p:nvPr/>
        </p:nvSpPr>
        <p:spPr>
          <a:xfrm>
            <a:off x="2961437" y="4243739"/>
            <a:ext cx="68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20X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E7EA0C-5706-051B-BF55-48268E5ED6BA}"/>
              </a:ext>
            </a:extLst>
          </p:cNvPr>
          <p:cNvSpPr txBox="1"/>
          <p:nvPr/>
        </p:nvSpPr>
        <p:spPr>
          <a:xfrm>
            <a:off x="7535562" y="4102822"/>
            <a:ext cx="3657399" cy="18158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endParaRPr lang="en-IN" sz="1600" b="1" dirty="0">
              <a:solidFill>
                <a:schemeClr val="bg1"/>
              </a:solidFill>
              <a:latin typeface="Lato-Bold"/>
            </a:endParaRPr>
          </a:p>
          <a:p>
            <a:pPr algn="ctr"/>
            <a:endParaRPr lang="en-IN" sz="1600" b="1" dirty="0">
              <a:solidFill>
                <a:schemeClr val="bg1"/>
              </a:solidFill>
              <a:latin typeface="Lato-Bold"/>
            </a:endParaRPr>
          </a:p>
          <a:p>
            <a:pPr algn="ctr"/>
            <a:r>
              <a:rPr lang="en-IN" sz="1600" b="1" dirty="0">
                <a:solidFill>
                  <a:schemeClr val="bg1"/>
                </a:solidFill>
                <a:latin typeface="Lato-Bold"/>
              </a:rPr>
              <a:t>14000</a:t>
            </a:r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GB @ 32-bit</a:t>
            </a:r>
          </a:p>
          <a:p>
            <a:pPr algn="ctr"/>
            <a:r>
              <a:rPr lang="en-IN" sz="1600" b="1" i="0" u="none" strike="noStrike" baseline="0" dirty="0">
                <a:solidFill>
                  <a:schemeClr val="bg1"/>
                </a:solidFill>
                <a:latin typeface="Lato-Bold"/>
              </a:rPr>
              <a:t>full precision</a:t>
            </a:r>
            <a:endParaRPr lang="en-IN" sz="1600" b="1" dirty="0">
              <a:solidFill>
                <a:schemeClr val="bg1"/>
              </a:solidFill>
            </a:endParaRPr>
          </a:p>
          <a:p>
            <a:pPr algn="l"/>
            <a:endParaRPr lang="en-IN" sz="1600" b="1" dirty="0">
              <a:solidFill>
                <a:schemeClr val="bg1"/>
              </a:solidFill>
            </a:endParaRPr>
          </a:p>
          <a:p>
            <a:pPr algn="l"/>
            <a:endParaRPr lang="en-IN" sz="1600" b="1" dirty="0">
              <a:solidFill>
                <a:schemeClr val="bg1"/>
              </a:solidFill>
            </a:endParaRP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175 Billion GPT-3 Model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28697E9-E126-96E8-532C-2E1661D472F8}"/>
              </a:ext>
            </a:extLst>
          </p:cNvPr>
          <p:cNvCxnSpPr>
            <a:cxnSpLocks/>
            <a:stCxn id="13" idx="0"/>
            <a:endCxn id="23" idx="0"/>
          </p:cNvCxnSpPr>
          <p:nvPr/>
        </p:nvCxnSpPr>
        <p:spPr>
          <a:xfrm rot="5400000" flipH="1" flipV="1">
            <a:off x="7172807" y="2280700"/>
            <a:ext cx="369332" cy="4013577"/>
          </a:xfrm>
          <a:prstGeom prst="curvedConnector3">
            <a:avLst>
              <a:gd name="adj1" fmla="val 161896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9992252-BD56-36D4-FAD4-CA6545DB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92" y="716563"/>
            <a:ext cx="4347070" cy="29748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E3DA55-7D5E-3F5A-2D40-E6AA44E983CC}"/>
              </a:ext>
            </a:extLst>
          </p:cNvPr>
          <p:cNvSpPr txBox="1"/>
          <p:nvPr/>
        </p:nvSpPr>
        <p:spPr>
          <a:xfrm>
            <a:off x="6580189" y="3925780"/>
            <a:ext cx="7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175X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2860FD-C4AD-FF92-1B55-245C35A9C2A6}"/>
              </a:ext>
            </a:extLst>
          </p:cNvPr>
          <p:cNvSpPr txBox="1"/>
          <p:nvPr/>
        </p:nvSpPr>
        <p:spPr>
          <a:xfrm>
            <a:off x="4305300" y="6237955"/>
            <a:ext cx="2852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Lato-Regular"/>
                <a:hlinkClick r:id="rId3"/>
              </a:rPr>
              <a:t>Hugging Face reference</a:t>
            </a:r>
            <a:endParaRPr lang="en-IN" sz="1050" dirty="0">
              <a:solidFill>
                <a:schemeClr val="bg1"/>
              </a:solidFill>
              <a:latin typeface="Lato-Regul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465B9-555D-51A0-4063-3F050AAF6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7" y="6275045"/>
            <a:ext cx="140220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/>
      <p:bldP spid="18" grpId="0"/>
      <p:bldP spid="19" grpId="0"/>
      <p:bldP spid="22" grpId="0"/>
      <p:bldP spid="23" grpId="0" animBg="1"/>
      <p:bldP spid="38" grpId="0"/>
    </p:bldLst>
  </p:timing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922031A1-A3F6-46C8-8D74-AA96D58FD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16515</TotalTime>
  <Words>1196</Words>
  <Application>Microsoft Office PowerPoint</Application>
  <PresentationFormat>Widescreen</PresentationFormat>
  <Paragraphs>407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Franklin Gothic Book</vt:lpstr>
      <vt:lpstr>Franklin Gothic Demi</vt:lpstr>
      <vt:lpstr>Lato-Bold</vt:lpstr>
      <vt:lpstr>Lato-Regular</vt:lpstr>
      <vt:lpstr>Wingdings</vt:lpstr>
      <vt:lpstr>Custom</vt:lpstr>
      <vt:lpstr>Instruction Finetuning</vt:lpstr>
      <vt:lpstr>Agenda</vt:lpstr>
      <vt:lpstr>State of LLMs</vt:lpstr>
      <vt:lpstr>Why modify ? </vt:lpstr>
      <vt:lpstr>Why modify ? </vt:lpstr>
      <vt:lpstr>Why modify ? </vt:lpstr>
      <vt:lpstr>Why modify ? </vt:lpstr>
      <vt:lpstr>Memory Math, Quantization &amp; Scaling Laws</vt:lpstr>
      <vt:lpstr>Memory</vt:lpstr>
      <vt:lpstr>Memory</vt:lpstr>
      <vt:lpstr>Quantization</vt:lpstr>
      <vt:lpstr>Training Models to follow instructions</vt:lpstr>
      <vt:lpstr>Instruction Following Models</vt:lpstr>
      <vt:lpstr>Instruction Following Models</vt:lpstr>
      <vt:lpstr>Instruction Following Models</vt:lpstr>
      <vt:lpstr>Imitating Models</vt:lpstr>
      <vt:lpstr>Finetuning for Single Use-case</vt:lpstr>
      <vt:lpstr>Why ? Need ?</vt:lpstr>
      <vt:lpstr>Full Finetuning aka SFT </vt:lpstr>
      <vt:lpstr>Full Finetuning aka SFT </vt:lpstr>
      <vt:lpstr>Full Finetuning aka SFT </vt:lpstr>
      <vt:lpstr>Parameter Efficient Finetuning (PEFT)</vt:lpstr>
      <vt:lpstr>Parameter Efficient Finetuning (PEFT)</vt:lpstr>
      <vt:lpstr>Low Rank Adaption (LORA)</vt:lpstr>
      <vt:lpstr>Prompt Tuning</vt:lpstr>
      <vt:lpstr>Prompt Tuning</vt:lpstr>
      <vt:lpstr>Guidelines: Finetuning for Use-case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 Finetuning</dc:title>
  <dc:creator>Kumar, Abhijeet</dc:creator>
  <cp:lastModifiedBy>Kumar, Abhijeet</cp:lastModifiedBy>
  <cp:revision>27</cp:revision>
  <dcterms:created xsi:type="dcterms:W3CDTF">2023-08-18T08:26:53Z</dcterms:created>
  <dcterms:modified xsi:type="dcterms:W3CDTF">2023-09-21T16:21:44Z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31e874c-a24d-4c24-87f6-b6d613f5442b_Enabled">
    <vt:lpwstr>true</vt:lpwstr>
  </property>
  <property fmtid="{D5CDD505-2E9C-101B-9397-08002B2CF9AE}" pid="4" name="MSIP_Label_031e874c-a24d-4c24-87f6-b6d613f5442b_SetDate">
    <vt:lpwstr>2023-09-08T03:18:40Z</vt:lpwstr>
  </property>
  <property fmtid="{D5CDD505-2E9C-101B-9397-08002B2CF9AE}" pid="5" name="MSIP_Label_031e874c-a24d-4c24-87f6-b6d613f5442b_Method">
    <vt:lpwstr>Privileged</vt:lpwstr>
  </property>
  <property fmtid="{D5CDD505-2E9C-101B-9397-08002B2CF9AE}" pid="6" name="MSIP_Label_031e874c-a24d-4c24-87f6-b6d613f5442b_Name">
    <vt:lpwstr>Non-Business</vt:lpwstr>
  </property>
  <property fmtid="{D5CDD505-2E9C-101B-9397-08002B2CF9AE}" pid="7" name="MSIP_Label_031e874c-a24d-4c24-87f6-b6d613f5442b_SiteId">
    <vt:lpwstr>7521acbc-a68c-41e5-a975-1cf83066dd19</vt:lpwstr>
  </property>
  <property fmtid="{D5CDD505-2E9C-101B-9397-08002B2CF9AE}" pid="8" name="MSIP_Label_031e874c-a24d-4c24-87f6-b6d613f5442b_ActionId">
    <vt:lpwstr>ca04d589-e3c4-4958-a2be-0e688f3df5bf</vt:lpwstr>
  </property>
  <property fmtid="{D5CDD505-2E9C-101B-9397-08002B2CF9AE}" pid="9" name="MSIP_Label_031e874c-a24d-4c24-87f6-b6d613f5442b_ContentBits">
    <vt:lpwstr>0</vt:lpwstr>
  </property>
</Properties>
</file>